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0"/>
  </p:notesMasterIdLst>
  <p:sldIdLst>
    <p:sldId id="2866" r:id="rId2"/>
    <p:sldId id="2880" r:id="rId3"/>
    <p:sldId id="2902" r:id="rId4"/>
    <p:sldId id="2901" r:id="rId5"/>
    <p:sldId id="2900" r:id="rId6"/>
    <p:sldId id="2896" r:id="rId7"/>
    <p:sldId id="2899" r:id="rId8"/>
    <p:sldId id="2869" r:id="rId9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4112" userDrawn="1">
          <p15:clr>
            <a:srgbClr val="A4A3A4"/>
          </p15:clr>
        </p15:guide>
        <p15:guide id="3" pos="1867" userDrawn="1">
          <p15:clr>
            <a:srgbClr val="A4A3A4"/>
          </p15:clr>
        </p15:guide>
        <p15:guide id="4" pos="2887" userDrawn="1">
          <p15:clr>
            <a:srgbClr val="A4A3A4"/>
          </p15:clr>
        </p15:guide>
        <p15:guide id="5" pos="982" userDrawn="1">
          <p15:clr>
            <a:srgbClr val="A4A3A4"/>
          </p15:clr>
        </p15:guide>
        <p15:guide id="6" pos="4294" userDrawn="1">
          <p15:clr>
            <a:srgbClr val="A4A3A4"/>
          </p15:clr>
        </p15:guide>
        <p15:guide id="7" pos="5722" userDrawn="1">
          <p15:clr>
            <a:srgbClr val="A4A3A4"/>
          </p15:clr>
        </p15:guide>
        <p15:guide id="8" pos="6698" userDrawn="1">
          <p15:clr>
            <a:srgbClr val="A4A3A4"/>
          </p15:clr>
        </p15:guide>
        <p15:guide id="9" orient="horz" pos="754" userDrawn="1">
          <p15:clr>
            <a:srgbClr val="A4A3A4"/>
          </p15:clr>
        </p15:guide>
        <p15:guide id="10" orient="horz" pos="618" userDrawn="1">
          <p15:clr>
            <a:srgbClr val="A4A3A4"/>
          </p15:clr>
        </p15:guide>
        <p15:guide id="11" orient="horz" pos="3022" userDrawn="1">
          <p15:clr>
            <a:srgbClr val="A4A3A4"/>
          </p15:clr>
        </p15:guide>
        <p15:guide id="12" orient="horz" pos="15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тепан" initials="С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6D"/>
    <a:srgbClr val="FFFFFF"/>
    <a:srgbClr val="C4EFFF"/>
    <a:srgbClr val="0F6FC6"/>
    <a:srgbClr val="10CF9B"/>
    <a:srgbClr val="009DD9"/>
    <a:srgbClr val="E6E6E6"/>
    <a:srgbClr val="113052"/>
    <a:srgbClr val="156EE3"/>
    <a:srgbClr val="0E6E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52" y="54"/>
      </p:cViewPr>
      <p:guideLst>
        <p:guide orient="horz" pos="2183"/>
        <p:guide pos="4112"/>
        <p:guide pos="1867"/>
        <p:guide pos="2887"/>
        <p:guide pos="982"/>
        <p:guide pos="4294"/>
        <p:guide pos="5722"/>
        <p:guide pos="6698"/>
        <p:guide orient="horz" pos="754"/>
        <p:guide orient="horz" pos="618"/>
        <p:guide orient="horz" pos="3022"/>
        <p:guide orient="horz" pos="157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Проведенные КНМ на 15.10.2025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50F-4D2B-9709-343F83E955EF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50F-4D2B-9709-343F83E955EF}"/>
              </c:ext>
            </c:extLst>
          </c:dPt>
          <c:dLbls>
            <c:delete val="1"/>
          </c:dLbls>
          <c:cat>
            <c:strRef>
              <c:f>Лист1!$A$2:$A$3</c:f>
              <c:strCache>
                <c:ptCount val="2"/>
                <c:pt idx="0">
                  <c:v>Всего КНМ</c:v>
                </c:pt>
                <c:pt idx="1">
                  <c:v>КНМ с МП "Инспектор"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199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0F-4D2B-9709-343F83E955E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136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Проведенные КНМ на 15.10.2025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79-4FC0-82CF-5EF3357ADC64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79-4FC0-82CF-5EF3357ADC64}"/>
              </c:ext>
            </c:extLst>
          </c:dPt>
          <c:dLbls>
            <c:delete val="1"/>
          </c:dLbls>
          <c:cat>
            <c:strRef>
              <c:f>Лист1!$A$2:$A$3</c:f>
              <c:strCache>
                <c:ptCount val="2"/>
                <c:pt idx="0">
                  <c:v>Всего КНМ</c:v>
                </c:pt>
                <c:pt idx="1">
                  <c:v>КНМ с МП "Инспектор"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101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F79-4FC0-82CF-5EF3357ADC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131"/>
        <c:holeSize val="59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Проведенные КНМ на 15.10.2025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F37-49FB-9859-3FF17A68BDFA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F37-49FB-9859-3FF17A68BDFA}"/>
              </c:ext>
            </c:extLst>
          </c:dPt>
          <c:dLbls>
            <c:delete val="1"/>
          </c:dLbls>
          <c:cat>
            <c:strRef>
              <c:f>Лист1!$A$2:$A$3</c:f>
              <c:strCache>
                <c:ptCount val="2"/>
                <c:pt idx="0">
                  <c:v>Всего КНМ</c:v>
                </c:pt>
                <c:pt idx="1">
                  <c:v>КНМ с МП "Инспектор"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272</c:v>
                </c:pt>
                <c:pt idx="1">
                  <c:v>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37-49FB-9859-3FF17A68BDF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42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Проведенные КНМ на 15.10.2025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723-4178-A9B6-416290096629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723-4178-A9B6-416290096629}"/>
              </c:ext>
            </c:extLst>
          </c:dPt>
          <c:dLbls>
            <c:delete val="1"/>
          </c:dLbls>
          <c:cat>
            <c:strRef>
              <c:f>Лист1!$A$2:$A$3</c:f>
              <c:strCache>
                <c:ptCount val="2"/>
                <c:pt idx="0">
                  <c:v>Всего КНМ</c:v>
                </c:pt>
                <c:pt idx="1">
                  <c:v>КНМ с МП "Инспектор"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101</c:v>
                </c:pt>
                <c:pt idx="1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723-4178-A9B6-4162900966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180"/>
        <c:holeSize val="59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4"/>
          <c:order val="0"/>
          <c:tx>
            <c:strRef>
              <c:f>Лист1!$F$1</c:f>
              <c:strCache>
                <c:ptCount val="1"/>
                <c:pt idx="0">
                  <c:v>Ряд 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D0F-4664-A070-408487BB51E1}"/>
            </c:ext>
          </c:extLst>
        </c:ser>
        <c:ser>
          <c:idx val="3"/>
          <c:order val="1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D0F-4664-A070-408487BB51E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0F-4664-A070-408487BB51E1}"/>
            </c:ext>
          </c:extLst>
        </c:ser>
        <c:ser>
          <c:idx val="1"/>
          <c:order val="3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D0F-4664-A070-408487BB51E1}"/>
            </c:ext>
          </c:extLst>
        </c:ser>
        <c:ser>
          <c:idx val="0"/>
          <c:order val="4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0F-4664-A070-408487BB51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66683264"/>
        <c:axId val="66684800"/>
      </c:barChart>
      <c:catAx>
        <c:axId val="666832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684800"/>
        <c:crosses val="autoZero"/>
        <c:auto val="1"/>
        <c:lblAlgn val="ctr"/>
        <c:lblOffset val="100"/>
        <c:noMultiLvlLbl val="0"/>
      </c:catAx>
      <c:valAx>
        <c:axId val="6668480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6683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DAC-4288-88E3-AF5D997DA68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DAC-4288-88E3-AF5D997DA683}"/>
              </c:ext>
            </c:extLst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426</c:v>
                </c:pt>
                <c:pt idx="1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6C-4BBA-959C-1203A64736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57"/>
        <c:holeSize val="43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C765DE09-C798-43CA-AC86-D0E5A35F96E6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D1006759-4365-4BB4-9FCD-C775AEE61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912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A375F-C07D-43D1-964C-15571F98E79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53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1CB18-12AE-F936-E04F-F502579C7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C39B2C31-4922-E196-CC54-FD3066A44F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78C1D5BC-0E94-A395-F314-EE34B4523F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73D8EA3D-0D36-EDBB-6390-C5E9CC71DF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312043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4E730-7489-139C-2E02-AE92E54AF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DF977A80-368B-69B4-5A0A-0AD469ADA9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68FA214A-5D35-FE75-D244-FD6EADC9DB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D6F20AC3-7503-E99C-3D6A-023875496D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28205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F6F3E-0DC5-FF8A-4FFC-45D9AB0EE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4CCFA335-67A7-91A3-86B5-A4FE4EEF19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EB060F6B-56BB-FBD2-6522-8DFD564394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06A6C308-6E8D-BD46-1414-69844DBBDB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71472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B191C-BDC8-BA9C-F775-6C85018B0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20223D25-8E0D-7234-95B6-B75D9BF93D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5209D50C-59B7-0EA5-9D8F-21C8CB3B9D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8ECE1A89-30F0-9C0A-F855-743B0CDA20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92847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2C81A-C3B0-0545-9993-B48565F26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EDBC9A1A-F0AC-BC9A-ED96-38DB9F7F28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3999FD2C-DCB3-9B35-41BD-3D52CE1440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4812EA77-E017-8C2C-8F5D-3864D1D534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46676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9BC22-F0B0-F2B8-CEF7-67F9B4B67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63D84EE1-6196-464F-4EC4-9CED427780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45DC17DD-236B-E89E-BAF6-01B69C9F72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15ECE57A-31D4-1208-98BD-CB81A486A3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532" indent="-28097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3894" indent="-2247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450" indent="-2247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009" indent="-2247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2567" indent="-2247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2124" indent="-2247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1680" indent="-2247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1238" indent="-2247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7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93665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327A7-AC25-8A93-BAAF-E73A3F0C4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A7711A37-1865-D682-3E74-805A4B6CBF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C2F12DE-7FE0-60A3-CA4B-18DC3ADE72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DAFB0A1-329D-678D-C4D7-635AE1157D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A375F-C07D-43D1-964C-15571F98E79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429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CC72A9-AE5D-416D-8A79-4D4399146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F68200-7815-4E7A-AB6D-6FB20A9D1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DCCD9C-AE77-46D4-B52B-457EDC84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1E9F-C85E-4C95-801A-AB443513EB0F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FC605F-F61E-43D3-9445-DF85B11D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D00672-8420-4592-AFA6-109A3E097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12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E74AD-C47D-46A3-9C0D-49E3869C1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99EF51-24E5-4CEE-BD60-319D8C21A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B0EAF3-C5EF-4E4E-AA13-65DB41697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78E4-9DF5-466C-B7CA-F3343BFF8DC9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0A5999-B350-41BC-9065-870BAC38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D06969-64A5-49B2-AC71-B7462720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70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40143CC-F4AA-406E-AD1B-DFC395496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72759BC-0E90-418D-863B-70A35D4FF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8659E5-C29F-403D-B376-D2CDC511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18830-2D8D-4526-B15F-2AE600B91C72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BD76D5-B9C3-420F-98B8-006BCD797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808C2D-00BD-4703-BD8D-2624E8658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69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346715-420A-43DD-BC6D-79A80A718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C80576-505B-4C23-9247-926AA6AB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EE410D-0002-433C-A475-9E487A90C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BAFB-C10A-40A1-9062-A91EA93D064F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832509-3139-4F60-A99D-4026716F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615CF3-DDD8-465E-97A2-1F4AFA299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02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170A6E-50F0-432A-BF44-24D86FA00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6EA85A0-BEFB-46DF-8535-240331E89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51CD34-A6EF-44BF-92EE-B764D35C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8E15-DFAD-4B7F-AD4F-35502596EFC0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B8C94B-17A6-4731-87B4-69FF1CA28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9BD12D-16BA-41F9-B1C3-44606398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41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6D887-00F1-4095-B0F6-5409A60B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A0F92A-198E-49D9-A769-FAB421DB1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29179CC-7964-4644-B0A5-BF84FDA4A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78E640-3AB2-4D7B-814B-F6187526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62-C1CE-494B-90D0-5232E0A7AD06}" type="datetime1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6CB486-D067-4A4C-B63B-DC802CC3D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35B935-541C-4CB6-AA6E-A131266DB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39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38271E-9998-4BD0-B6C1-1CEB6A282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CC4206-0C76-4B15-989A-DF3C14BA3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30BAAA5-273B-4BCD-876E-F01DD812B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F7C2180-630C-4FA4-86F9-ED069FF81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FB82A56-6B4B-4F66-A589-27D0DCA75F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50791E5-FE33-4FC7-AD07-554E5DB37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904A3-EC1E-4D2B-AB90-4B7F8DB75054}" type="datetime1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135B17D-7DF3-4E73-ABAA-B8F4636E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5FE3476-BE42-43B0-BF1D-533790401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02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DCFF60-735C-47C1-B4DB-F72805A81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EA033FB-EBC2-45FF-B24D-03C549DEA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8880-189B-4F1F-97A9-334DB899E4FE}" type="datetime1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BE70D59-65FE-483C-8BF9-6649DE59E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87CDA67-E639-4B2E-A0E0-0ECDEF53A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23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F390D3D-6DDE-4D29-AE6D-DA1DE2FF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EC51-5762-4D3B-BEFB-35497DF04DE5}" type="datetime1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12F87FD-31B5-441E-9176-2D2FA82CE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36D6A5B-867F-4175-A29A-29AB11CB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C3731A-95A6-4BD3-A6B7-D147A58F2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B45E71-BE52-44AF-92B1-1D5818860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FBA9A6-B43A-482D-943C-E5D30B598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DA54CD-8BE8-400C-931C-967CBB0D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F203-DCFA-467F-8954-B3D87CEABB2B}" type="datetime1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05F416-0ED9-4ED0-9029-2FAA96F27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11C8D36-7782-488C-8B1F-6FB0C0AE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64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C55D6B-A2B5-452D-83B6-23E9DD6BC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7014AF6-8198-46FD-9008-44A16F29C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C47051C-ED8F-446A-91B8-19E69107C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E8575A-4521-4207-BBFA-F8A073000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E843-1D1B-4003-B9C0-69039D5B67C3}" type="datetime1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41F689-3E71-47D7-B155-A88269DF3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AD5ABD-BC26-4DC8-A711-EC5BA1D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39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B443F2-AEDC-4D8A-917A-4E4A0FEA2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90DB87-A5CA-40B4-AD4B-4314382C3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71248A-3E8F-44D8-AF62-C051D72FD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2488D-1F9C-4B3B-9C21-9A40B583E25D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7E9F50-5D93-4C0D-A4EE-8C227447B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879755-870B-40A1-9D69-B38779CCA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87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9E45DE6-F64F-4C2A-9AB3-B2CE8E4E0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632" y="1931470"/>
            <a:ext cx="9387281" cy="867930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Bahnschrift SemiBold SemiConden" panose="020B0502040204020203" pitchFamily="34" charset="0"/>
                <a:ea typeface="+mn-ea"/>
                <a:cs typeface="+mn-cs"/>
              </a:rPr>
              <a:t>О ходе достижения показателей уровня цифровой зрелости контрольными (надзорными) органами Волгоградской области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0F694FA-5B88-4F57-9BFF-EE1CDEB5C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6120"/>
            <a:ext cx="12401550" cy="1207978"/>
          </a:xfrm>
          <a:prstGeom prst="rect">
            <a:avLst/>
          </a:prstGeom>
        </p:spPr>
      </p:pic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4653BF47-B075-46A7-AA95-557A71FB6104}"/>
              </a:ext>
            </a:extLst>
          </p:cNvPr>
          <p:cNvSpPr txBox="1">
            <a:spLocks/>
          </p:cNvSpPr>
          <p:nvPr/>
        </p:nvSpPr>
        <p:spPr>
          <a:xfrm>
            <a:off x="2894200" y="3999717"/>
            <a:ext cx="6710144" cy="9233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>
                <a:solidFill>
                  <a:srgbClr val="0070C0"/>
                </a:solidFill>
                <a:latin typeface="Bahnschrift SemiBold SemiConden" panose="020B0502040204020203" pitchFamily="34" charset="0"/>
              </a:rPr>
              <a:t>Заварухин Вячеслав Анатольевич – временно осуществляющий полномочия председателя комитета информационных технологий Волгоградской области</a:t>
            </a:r>
            <a:endParaRPr lang="ru-RU" sz="2000" dirty="0">
              <a:solidFill>
                <a:srgbClr val="0070C0"/>
              </a:solidFill>
              <a:latin typeface="Bahnschrift SemiBold SemiConden" panose="020B05020402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40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F9BCA-9DED-143A-715C-3BABE176A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DBB0A69D-D004-DCA9-534A-B85858F760A7}"/>
              </a:ext>
            </a:extLst>
          </p:cNvPr>
          <p:cNvSpPr/>
          <p:nvPr/>
        </p:nvSpPr>
        <p:spPr>
          <a:xfrm>
            <a:off x="587027" y="1082673"/>
            <a:ext cx="5545486" cy="1146251"/>
          </a:xfrm>
          <a:prstGeom prst="roundRect">
            <a:avLst>
              <a:gd name="adj" fmla="val 15818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CF0662D-4BDB-C2A4-CE5C-5359CDC2D5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2615"/>
            <a:ext cx="12401550" cy="1207978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EFF029B-5418-A515-E110-08265351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2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0E89119A-51C4-3CB5-9A24-2DE2E924A193}"/>
              </a:ext>
            </a:extLst>
          </p:cNvPr>
          <p:cNvSpPr/>
          <p:nvPr/>
        </p:nvSpPr>
        <p:spPr>
          <a:xfrm>
            <a:off x="-552" y="34896"/>
            <a:ext cx="12192552" cy="721446"/>
          </a:xfrm>
          <a:prstGeom prst="round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3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Показатели рейтинга руководителя цифровой трансформации (РРЦТ) и оценки уровня </a:t>
            </a:r>
            <a:br>
              <a:rPr lang="ru-RU" sz="23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</a:br>
            <a:r>
              <a:rPr lang="ru-RU" sz="23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«цифровой зрелости» (ЦЗ) «Доля КНМ, проведенных дистанционно»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82CA2036-4608-1B85-4F54-DA02C4D085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579743"/>
              </p:ext>
            </p:extLst>
          </p:nvPr>
        </p:nvGraphicFramePr>
        <p:xfrm>
          <a:off x="6996868" y="3540082"/>
          <a:ext cx="4345355" cy="2612991"/>
        </p:xfrm>
        <a:graphic>
          <a:graphicData uri="http://schemas.openxmlformats.org/drawingml/2006/table">
            <a:tbl>
              <a:tblPr firstRow="1"/>
              <a:tblGrid>
                <a:gridCol w="1194632">
                  <a:extLst>
                    <a:ext uri="{9D8B030D-6E8A-4147-A177-3AD203B41FA5}">
                      <a16:colId xmlns:a16="http://schemas.microsoft.com/office/drawing/2014/main" val="3501753112"/>
                    </a:ext>
                  </a:extLst>
                </a:gridCol>
                <a:gridCol w="3150723">
                  <a:extLst>
                    <a:ext uri="{9D8B030D-6E8A-4147-A177-3AD203B41FA5}">
                      <a16:colId xmlns:a16="http://schemas.microsoft.com/office/drawing/2014/main" val="946101092"/>
                    </a:ext>
                  </a:extLst>
                </a:gridCol>
              </a:tblGrid>
              <a:tr h="422316"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accent1"/>
                          </a:solidFill>
                          <a:latin typeface="+mj-lt"/>
                        </a:rPr>
                        <a:t>Оценка, балл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accent1"/>
                          </a:solidFill>
                          <a:latin typeface="+mj-lt"/>
                        </a:rPr>
                        <a:t>Значение показателя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865336"/>
                  </a:ext>
                </a:extLst>
              </a:tr>
              <a:tr h="3710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accent1"/>
                          </a:solidFill>
                          <a:latin typeface="Bahnschrift Light Condensed" panose="020B0502040204020203" pitchFamily="34" charset="0"/>
                        </a:rPr>
                        <a:t>0,0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показателя меньше 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0727522"/>
                  </a:ext>
                </a:extLst>
              </a:tr>
              <a:tr h="3710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accent1"/>
                          </a:solidFill>
                          <a:latin typeface="Bahnschrift Light Condensed" panose="020B0502040204020203" pitchFamily="34" charset="0"/>
                        </a:rPr>
                        <a:t>0,5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показателя от 1% до 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259955"/>
                  </a:ext>
                </a:extLst>
              </a:tr>
              <a:tr h="3710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accent1"/>
                          </a:solidFill>
                          <a:latin typeface="Bahnschrift Light Condensed" panose="020B0502040204020203" pitchFamily="34" charset="0"/>
                        </a:rPr>
                        <a:t>1,0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показателя от 3% до 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766609"/>
                  </a:ext>
                </a:extLst>
              </a:tr>
              <a:tr h="3710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accent1"/>
                          </a:solidFill>
                          <a:latin typeface="Bahnschrift Light Condensed" panose="020B0502040204020203" pitchFamily="34" charset="0"/>
                        </a:rPr>
                        <a:t>1,5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показателя от 5% до 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589379"/>
                  </a:ext>
                </a:extLst>
              </a:tr>
              <a:tr h="180911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accent1"/>
                          </a:solidFill>
                          <a:latin typeface="Bahnschrift Light Condensed" panose="020B0502040204020203" pitchFamily="34" charset="0"/>
                        </a:rPr>
                        <a:t>2,0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показателя больше 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118064"/>
                  </a:ext>
                </a:extLst>
              </a:tr>
              <a:tr h="371079">
                <a:tc gridSpan="2">
                  <a:txBody>
                    <a:bodyPr/>
                    <a:lstStyle/>
                    <a:p>
                      <a:endParaRPr lang="ru-RU" dirty="0">
                        <a:latin typeface="Bahnschrift Light Condensed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527659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A321923-13BE-9FD5-F159-7251690D3C85}"/>
              </a:ext>
            </a:extLst>
          </p:cNvPr>
          <p:cNvSpPr/>
          <p:nvPr/>
        </p:nvSpPr>
        <p:spPr>
          <a:xfrm>
            <a:off x="6694793" y="2906549"/>
            <a:ext cx="4949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2261"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По итогам расчета значение в процентах переводится в баллы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3DC4139-AC61-CE2E-1808-35902466203D}"/>
              </a:ext>
            </a:extLst>
          </p:cNvPr>
          <p:cNvSpPr/>
          <p:nvPr/>
        </p:nvSpPr>
        <p:spPr>
          <a:xfrm>
            <a:off x="587027" y="2473324"/>
            <a:ext cx="5545486" cy="3390890"/>
          </a:xfrm>
          <a:prstGeom prst="roundRect">
            <a:avLst>
              <a:gd name="adj" fmla="val 5846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A04C8B6-0EED-7E69-BBCF-570FA518B5CD}"/>
              </a:ext>
            </a:extLst>
          </p:cNvPr>
          <p:cNvSpPr/>
          <p:nvPr/>
        </p:nvSpPr>
        <p:spPr>
          <a:xfrm>
            <a:off x="869945" y="2615750"/>
            <a:ext cx="5035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2261">
              <a:defRPr/>
            </a:pPr>
            <a:r>
              <a:rPr lang="ru-RU" b="1" dirty="0">
                <a:solidFill>
                  <a:srgbClr val="113052"/>
                </a:solidFill>
                <a:latin typeface="Bahnschrift" panose="020B0502040204020203" pitchFamily="34" charset="0"/>
              </a:rPr>
              <a:t>Методика расчета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DDE22F8-8CAC-494A-CE80-82953CF45E20}"/>
                  </a:ext>
                </a:extLst>
              </p:cNvPr>
              <p:cNvSpPr txBox="1"/>
              <p:nvPr/>
            </p:nvSpPr>
            <p:spPr>
              <a:xfrm>
                <a:off x="823568" y="1576503"/>
                <a:ext cx="5254644" cy="5252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1700" dirty="0" smtClean="0">
                          <a:solidFill>
                            <a:srgbClr val="156EE3"/>
                          </a:solidFill>
                          <a:latin typeface="+mj-lt"/>
                          <a:cs typeface="Calibri"/>
                        </a:rPr>
                        <m:t>Доля дистанционных КНМ</m:t>
                      </m:r>
                      <m:r>
                        <a:rPr lang="ru-RU" sz="1700" dirty="0">
                          <a:solidFill>
                            <a:srgbClr val="156EE3"/>
                          </a:solidFill>
                          <a:latin typeface="Cambria Math" panose="02040503050406030204" pitchFamily="18" charset="0"/>
                          <a:cs typeface="Calibri"/>
                        </a:rPr>
                        <m:t>=</m:t>
                      </m:r>
                      <m:f>
                        <m:fPr>
                          <m:ctrlPr>
                            <a:rPr lang="ru-RU" sz="1700" i="1" dirty="0">
                              <a:solidFill>
                                <a:srgbClr val="156EE3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ru-RU" sz="1700" dirty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Кол</m:t>
                          </m:r>
                          <m:r>
                            <m:rPr>
                              <m:nor/>
                            </m:rPr>
                            <a:rPr lang="ru-RU" sz="1700" b="0" i="0" dirty="0" smtClean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ru-RU" sz="1700" dirty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во КНМ</m:t>
                          </m:r>
                          <m:r>
                            <m:rPr>
                              <m:nor/>
                            </m:rPr>
                            <a:rPr lang="ru-RU" sz="1700" b="0" i="0" dirty="0" smtClean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+ПВ</m:t>
                          </m:r>
                          <m:r>
                            <m:rPr>
                              <m:nor/>
                            </m:rPr>
                            <a:rPr lang="ru-RU" sz="1700" dirty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 с МП Инспектор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ru-RU" sz="1700" dirty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Общее кол</m:t>
                          </m:r>
                          <m:r>
                            <m:rPr>
                              <m:nor/>
                            </m:rPr>
                            <a:rPr lang="ru-RU" sz="1700" b="0" i="0" dirty="0" smtClean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ru-RU" sz="1700" dirty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во КНМ+ПВ</m:t>
                          </m:r>
                        </m:den>
                      </m:f>
                      <m:r>
                        <a:rPr lang="ru-RU" sz="1700" dirty="0">
                          <a:solidFill>
                            <a:srgbClr val="156EE3"/>
                          </a:solidFill>
                          <a:latin typeface="Cambria Math" panose="02040503050406030204" pitchFamily="18" charset="0"/>
                          <a:cs typeface="Calibri"/>
                        </a:rPr>
                        <m:t> ×</m:t>
                      </m:r>
                      <m:r>
                        <m:rPr>
                          <m:nor/>
                        </m:rPr>
                        <a:rPr lang="ru-RU" sz="1700" dirty="0">
                          <a:solidFill>
                            <a:srgbClr val="156EE3"/>
                          </a:solidFill>
                          <a:latin typeface="+mj-lt"/>
                          <a:cs typeface="Calibri"/>
                        </a:rPr>
                        <m:t>100%</m:t>
                      </m:r>
                    </m:oMath>
                  </m:oMathPara>
                </a14:m>
                <a:endParaRPr lang="ru-RU" sz="1700" dirty="0">
                  <a:solidFill>
                    <a:srgbClr val="156EE3"/>
                  </a:solidFill>
                  <a:latin typeface="+mj-lt"/>
                  <a:cs typeface="Calibri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DDE22F8-8CAC-494A-CE80-82953CF45E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568" y="1576503"/>
                <a:ext cx="5254644" cy="5252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30DA06CD-F7B8-E4CC-512C-171C621F4E5B}"/>
              </a:ext>
            </a:extLst>
          </p:cNvPr>
          <p:cNvSpPr/>
          <p:nvPr/>
        </p:nvSpPr>
        <p:spPr>
          <a:xfrm>
            <a:off x="6735913" y="1090508"/>
            <a:ext cx="4867264" cy="1741688"/>
          </a:xfrm>
          <a:prstGeom prst="roundRect">
            <a:avLst>
              <a:gd name="adj" fmla="val 12075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E6CD5FA-183C-D658-65CE-BE4D6C3EC2C1}"/>
              </a:ext>
            </a:extLst>
          </p:cNvPr>
          <p:cNvSpPr/>
          <p:nvPr/>
        </p:nvSpPr>
        <p:spPr>
          <a:xfrm>
            <a:off x="6846152" y="1176522"/>
            <a:ext cx="4646786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defTabSz="912261">
              <a:spcBef>
                <a:spcPts val="600"/>
              </a:spcBef>
              <a:defRPr/>
            </a:pPr>
            <a:r>
              <a:rPr lang="ru-RU" b="1" dirty="0">
                <a:solidFill>
                  <a:srgbClr val="113052"/>
                </a:solidFill>
                <a:latin typeface="Bahnschrift" panose="020B0502040204020203" pitchFamily="34" charset="0"/>
              </a:rPr>
              <a:t>Достижение показателей на 01.10.2025:</a:t>
            </a:r>
          </a:p>
          <a:p>
            <a:pPr marL="342900" indent="-342900" defTabSz="91226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РРЦТ </a:t>
            </a:r>
            <a:r>
              <a:rPr lang="ru-RU" dirty="0">
                <a:solidFill>
                  <a:srgbClr val="00B050"/>
                </a:solidFill>
                <a:latin typeface="Bahnschrift" panose="020B0502040204020203" pitchFamily="34" charset="0"/>
              </a:rPr>
              <a:t>+ 2 балла</a:t>
            </a:r>
          </a:p>
          <a:p>
            <a:pPr marL="342900" indent="-342900" defTabSz="912261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Цифровая зрелость </a:t>
            </a:r>
            <a:r>
              <a:rPr lang="ru-RU" dirty="0">
                <a:solidFill>
                  <a:srgbClr val="00B050"/>
                </a:solidFill>
                <a:latin typeface="Bahnschrift" panose="020B0502040204020203" pitchFamily="34" charset="0"/>
              </a:rPr>
              <a:t>+ 2 балла</a:t>
            </a:r>
          </a:p>
          <a:p>
            <a:pPr marL="342900" indent="-342900" defTabSz="912261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rgbClr val="00B050"/>
                </a:solidFill>
                <a:latin typeface="Bahnschrift" panose="020B0502040204020203" pitchFamily="34" charset="0"/>
              </a:rPr>
              <a:t>2 место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в федеральном рейтинге внедрения МП «Инспектор»</a:t>
            </a:r>
          </a:p>
        </p:txBody>
      </p: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D4664F4F-A56A-1541-9771-7C3E74148766}"/>
              </a:ext>
            </a:extLst>
          </p:cNvPr>
          <p:cNvGrpSpPr/>
          <p:nvPr/>
        </p:nvGrpSpPr>
        <p:grpSpPr>
          <a:xfrm>
            <a:off x="869945" y="3874010"/>
            <a:ext cx="5205619" cy="864000"/>
            <a:chOff x="869945" y="3689632"/>
            <a:chExt cx="5205619" cy="864000"/>
          </a:xfrm>
        </p:grpSpPr>
        <p:pic>
          <p:nvPicPr>
            <p:cNvPr id="14" name="Picture 2" descr="Picture background">
              <a:extLst>
                <a:ext uri="{FF2B5EF4-FFF2-40B4-BE49-F238E27FC236}">
                  <a16:creationId xmlns:a16="http://schemas.microsoft.com/office/drawing/2014/main" id="{20F367CF-CDEC-26F3-C5B2-3097E2BED9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3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945" y="3689632"/>
              <a:ext cx="864000" cy="86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4FECDB5-786D-7F67-91E7-5EB544FC7263}"/>
                </a:ext>
              </a:extLst>
            </p:cNvPr>
            <p:cNvSpPr txBox="1"/>
            <p:nvPr/>
          </p:nvSpPr>
          <p:spPr>
            <a:xfrm>
              <a:off x="2033874" y="3829246"/>
              <a:ext cx="4041690" cy="584773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sz="1600" dirty="0">
                  <a:solidFill>
                    <a:schemeClr val="tx2"/>
                  </a:solidFill>
                </a:rPr>
                <a:t>Консультирование </a:t>
              </a:r>
              <a:r>
                <a:rPr lang="ru-RU" sz="1600" dirty="0">
                  <a:solidFill>
                    <a:schemeClr val="accent1"/>
                  </a:solidFill>
                </a:rPr>
                <a:t>не учитывается </a:t>
              </a:r>
              <a:r>
                <a:rPr lang="ru-RU" sz="1600" dirty="0">
                  <a:solidFill>
                    <a:srgbClr val="156EE3"/>
                  </a:solidFill>
                </a:rPr>
                <a:t>при расчете показателя</a:t>
              </a:r>
            </a:p>
          </p:txBody>
        </p:sp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830BEE8E-A905-1548-5646-1E7EB52C3C9B}"/>
              </a:ext>
            </a:extLst>
          </p:cNvPr>
          <p:cNvGrpSpPr/>
          <p:nvPr/>
        </p:nvGrpSpPr>
        <p:grpSpPr>
          <a:xfrm>
            <a:off x="823568" y="2956206"/>
            <a:ext cx="5251996" cy="900000"/>
            <a:chOff x="823568" y="2568858"/>
            <a:chExt cx="5251996" cy="900000"/>
          </a:xfrm>
        </p:grpSpPr>
        <p:pic>
          <p:nvPicPr>
            <p:cNvPr id="12" name="Picture 16" descr="Picture background">
              <a:extLst>
                <a:ext uri="{FF2B5EF4-FFF2-40B4-BE49-F238E27FC236}">
                  <a16:creationId xmlns:a16="http://schemas.microsoft.com/office/drawing/2014/main" id="{33015E7D-6AF4-1C05-B23A-B2E741A669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colorTemperature colorTemp="59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568" y="2568858"/>
              <a:ext cx="900000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71EA603-12E6-5E3D-26E5-B90E2D524E77}"/>
                </a:ext>
              </a:extLst>
            </p:cNvPr>
            <p:cNvSpPr txBox="1"/>
            <p:nvPr/>
          </p:nvSpPr>
          <p:spPr>
            <a:xfrm>
              <a:off x="2033874" y="2726472"/>
              <a:ext cx="4041690" cy="584773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sz="1600" dirty="0">
                  <a:solidFill>
                    <a:srgbClr val="156EE3"/>
                  </a:solidFill>
                </a:rPr>
                <a:t>учитываются КНМ и профилактические визиты</a:t>
              </a:r>
            </a:p>
          </p:txBody>
        </p:sp>
      </p:grp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1DAFA27F-1A24-76B8-E3C5-F3136D2080F3}"/>
              </a:ext>
            </a:extLst>
          </p:cNvPr>
          <p:cNvGrpSpPr/>
          <p:nvPr/>
        </p:nvGrpSpPr>
        <p:grpSpPr>
          <a:xfrm>
            <a:off x="842647" y="4755813"/>
            <a:ext cx="5232917" cy="864000"/>
            <a:chOff x="842647" y="4758990"/>
            <a:chExt cx="5232917" cy="864000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1DF79BED-53A6-5203-4063-CA9B2CEEFE6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2647" y="4758990"/>
              <a:ext cx="864000" cy="864000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276300D-535D-DE13-D373-58A4CC37D80B}"/>
                </a:ext>
              </a:extLst>
            </p:cNvPr>
            <p:cNvSpPr txBox="1"/>
            <p:nvPr/>
          </p:nvSpPr>
          <p:spPr>
            <a:xfrm>
              <a:off x="2033874" y="4775493"/>
              <a:ext cx="4041690" cy="830995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sz="1600" dirty="0">
                  <a:solidFill>
                    <a:schemeClr val="tx2"/>
                  </a:solidFill>
                </a:rPr>
                <a:t>Исключены из расчета </a:t>
              </a:r>
              <a:r>
                <a:rPr lang="ru-RU" sz="1600" dirty="0">
                  <a:solidFill>
                    <a:srgbClr val="156EE3"/>
                  </a:solidFill>
                </a:rPr>
                <a:t>КНМ по программе проверок в рамках федерального и регионального госстройнадзора</a:t>
              </a:r>
            </a:p>
          </p:txBody>
        </p:sp>
      </p:grp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2D1F803-3BAF-E147-3E0C-5B4F6276F7CA}"/>
              </a:ext>
            </a:extLst>
          </p:cNvPr>
          <p:cNvSpPr/>
          <p:nvPr/>
        </p:nvSpPr>
        <p:spPr>
          <a:xfrm>
            <a:off x="842647" y="1171855"/>
            <a:ext cx="5035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2261">
              <a:defRPr/>
            </a:pPr>
            <a:r>
              <a:rPr lang="ru-RU" b="1" dirty="0">
                <a:solidFill>
                  <a:srgbClr val="113052"/>
                </a:solidFill>
                <a:latin typeface="Bahnschrift" panose="020B0502040204020203" pitchFamily="34" charset="0"/>
              </a:rPr>
              <a:t>Формула расчета</a:t>
            </a:r>
          </a:p>
        </p:txBody>
      </p:sp>
    </p:spTree>
    <p:extLst>
      <p:ext uri="{BB962C8B-B14F-4D97-AF65-F5344CB8AC3E}">
        <p14:creationId xmlns:p14="http://schemas.microsoft.com/office/powerpoint/2010/main" val="3435845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B00BB-B793-0143-C8AF-84150998C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рямоугольник: скругленные углы 64">
            <a:extLst>
              <a:ext uri="{FF2B5EF4-FFF2-40B4-BE49-F238E27FC236}">
                <a16:creationId xmlns:a16="http://schemas.microsoft.com/office/drawing/2014/main" id="{FD1A6286-CF78-0946-8C50-0BF7FF624C54}"/>
              </a:ext>
            </a:extLst>
          </p:cNvPr>
          <p:cNvSpPr/>
          <p:nvPr/>
        </p:nvSpPr>
        <p:spPr>
          <a:xfrm>
            <a:off x="6272729" y="736064"/>
            <a:ext cx="5040000" cy="5156349"/>
          </a:xfrm>
          <a:prstGeom prst="roundRect">
            <a:avLst>
              <a:gd name="adj" fmla="val 5597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4" name="Прямоугольник: скругленные углы 63">
            <a:extLst>
              <a:ext uri="{FF2B5EF4-FFF2-40B4-BE49-F238E27FC236}">
                <a16:creationId xmlns:a16="http://schemas.microsoft.com/office/drawing/2014/main" id="{D3A4E54C-2170-2C59-D451-59D290197255}"/>
              </a:ext>
            </a:extLst>
          </p:cNvPr>
          <p:cNvSpPr/>
          <p:nvPr/>
        </p:nvSpPr>
        <p:spPr>
          <a:xfrm>
            <a:off x="541993" y="744300"/>
            <a:ext cx="5040000" cy="5156349"/>
          </a:xfrm>
          <a:prstGeom prst="roundRect">
            <a:avLst>
              <a:gd name="adj" fmla="val 5597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6B88E759-F8C1-1CD6-59F8-AA0364EC6B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5743"/>
            <a:ext cx="12401550" cy="90667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4E75834-D61D-AA14-84F1-4B642ADF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3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2BACF41C-276A-8232-3796-5178177D9C8D}"/>
              </a:ext>
            </a:extLst>
          </p:cNvPr>
          <p:cNvSpPr/>
          <p:nvPr/>
        </p:nvSpPr>
        <p:spPr>
          <a:xfrm>
            <a:off x="66267" y="95453"/>
            <a:ext cx="12059466" cy="430886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Использование МП «Инспектор» ОИВ на 22.10.2025</a:t>
            </a:r>
          </a:p>
        </p:txBody>
      </p: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id="{B260AD6C-CF00-36D5-1966-4F4FDC2847E6}"/>
              </a:ext>
            </a:extLst>
          </p:cNvPr>
          <p:cNvGrpSpPr/>
          <p:nvPr/>
        </p:nvGrpSpPr>
        <p:grpSpPr>
          <a:xfrm>
            <a:off x="-66271" y="724554"/>
            <a:ext cx="6253027" cy="4980538"/>
            <a:chOff x="166231" y="608316"/>
            <a:chExt cx="6253027" cy="4980538"/>
          </a:xfrm>
        </p:grpSpPr>
        <p:grpSp>
          <p:nvGrpSpPr>
            <p:cNvPr id="26" name="Группа 25">
              <a:extLst>
                <a:ext uri="{FF2B5EF4-FFF2-40B4-BE49-F238E27FC236}">
                  <a16:creationId xmlns:a16="http://schemas.microsoft.com/office/drawing/2014/main" id="{F79E5831-6C71-0CA3-FE5E-8515E524FB66}"/>
                </a:ext>
              </a:extLst>
            </p:cNvPr>
            <p:cNvGrpSpPr/>
            <p:nvPr/>
          </p:nvGrpSpPr>
          <p:grpSpPr>
            <a:xfrm>
              <a:off x="166231" y="1168422"/>
              <a:ext cx="6130129" cy="4420432"/>
              <a:chOff x="166231" y="1168422"/>
              <a:chExt cx="6130129" cy="4420432"/>
            </a:xfrm>
          </p:grpSpPr>
          <p:graphicFrame>
            <p:nvGraphicFramePr>
              <p:cNvPr id="6" name="Диаграмма 5">
                <a:extLst>
                  <a:ext uri="{FF2B5EF4-FFF2-40B4-BE49-F238E27FC236}">
                    <a16:creationId xmlns:a16="http://schemas.microsoft.com/office/drawing/2014/main" id="{5D6A583E-E982-60B4-B6F7-E3DCDF516325}"/>
                  </a:ext>
                </a:extLst>
              </p:cNvPr>
              <p:cNvGraphicFramePr/>
              <p:nvPr/>
            </p:nvGraphicFramePr>
            <p:xfrm>
              <a:off x="166231" y="1168422"/>
              <a:ext cx="6130129" cy="442043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graphicFrame>
            <p:nvGraphicFramePr>
              <p:cNvPr id="4" name="Диаграмма 3">
                <a:extLst>
                  <a:ext uri="{FF2B5EF4-FFF2-40B4-BE49-F238E27FC236}">
                    <a16:creationId xmlns:a16="http://schemas.microsoft.com/office/drawing/2014/main" id="{519A2D32-427D-C4CF-FC75-077999C4545E}"/>
                  </a:ext>
                </a:extLst>
              </p:cNvPr>
              <p:cNvGraphicFramePr/>
              <p:nvPr/>
            </p:nvGraphicFramePr>
            <p:xfrm>
              <a:off x="591329" y="1801207"/>
              <a:ext cx="5279933" cy="3154863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5D905CD-AEF7-5C97-8701-E4FAEF0A2E8D}"/>
                </a:ext>
              </a:extLst>
            </p:cNvPr>
            <p:cNvSpPr txBox="1"/>
            <p:nvPr/>
          </p:nvSpPr>
          <p:spPr>
            <a:xfrm>
              <a:off x="2574755" y="3111614"/>
              <a:ext cx="143708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latin typeface="Bahnschrift SemiBold Condensed" panose="020B0502040204020203" pitchFamily="34" charset="0"/>
                </a:rPr>
                <a:t>3,4%</a:t>
              </a:r>
              <a:r>
                <a:rPr lang="ru-RU" sz="2800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r>
                <a:rPr lang="ru-RU" sz="2800" baseline="30000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+1,5%</a:t>
              </a:r>
              <a:endParaRPr lang="ru-RU" sz="28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A0EBE2B-F4D1-3F11-E2F5-471D45BF6929}"/>
                </a:ext>
              </a:extLst>
            </p:cNvPr>
            <p:cNvSpPr txBox="1"/>
            <p:nvPr/>
          </p:nvSpPr>
          <p:spPr>
            <a:xfrm>
              <a:off x="2502943" y="2057501"/>
              <a:ext cx="1508900" cy="43088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sz="2200" b="1" dirty="0">
                  <a:latin typeface="Bahnschrift SemiBold Condensed" panose="020B0502040204020203" pitchFamily="34" charset="0"/>
                </a:rPr>
                <a:t>ИЮНЬ 2025</a:t>
              </a:r>
              <a:endParaRPr lang="ru-RU" sz="22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4026454-C1BF-503E-AB5F-E5B911AB4A16}"/>
                </a:ext>
              </a:extLst>
            </p:cNvPr>
            <p:cNvSpPr txBox="1"/>
            <p:nvPr/>
          </p:nvSpPr>
          <p:spPr>
            <a:xfrm>
              <a:off x="2423325" y="1448542"/>
              <a:ext cx="1713248" cy="43088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sz="2200" dirty="0">
                  <a:solidFill>
                    <a:schemeClr val="bg1"/>
                  </a:solidFill>
                  <a:latin typeface="Bahnschrift SemiBold Condensed" panose="020B0502040204020203" pitchFamily="34" charset="0"/>
                </a:rPr>
                <a:t>ОКТЯБРЬ 2025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9180990-2C27-5BB1-8296-0BF091222D7E}"/>
                </a:ext>
              </a:extLst>
            </p:cNvPr>
            <p:cNvSpPr txBox="1"/>
            <p:nvPr/>
          </p:nvSpPr>
          <p:spPr>
            <a:xfrm>
              <a:off x="4068743" y="3788661"/>
              <a:ext cx="1833783" cy="355661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2</a:t>
              </a:r>
              <a:r>
                <a:rPr lang="ru-RU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 </a:t>
              </a:r>
              <a:r>
                <a:rPr lang="ru-RU" dirty="0">
                  <a:latin typeface="Bahnschrift Light Condensed" panose="020B0502040204020203" pitchFamily="34" charset="0"/>
                  <a:sym typeface="Symbol" panose="05050102010706020507" pitchFamily="18" charset="2"/>
                </a:rPr>
                <a:t>с МП "Инспектор"</a:t>
              </a:r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84C2F14-3B77-1958-E40F-E27BF3A5F7EF}"/>
                </a:ext>
              </a:extLst>
            </p:cNvPr>
            <p:cNvSpPr txBox="1"/>
            <p:nvPr/>
          </p:nvSpPr>
          <p:spPr>
            <a:xfrm>
              <a:off x="4585475" y="4411900"/>
              <a:ext cx="1833783" cy="355661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7</a:t>
              </a:r>
              <a:r>
                <a:rPr lang="ru-RU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 </a:t>
              </a:r>
              <a:r>
                <a:rPr lang="ru-RU" dirty="0">
                  <a:latin typeface="Bahnschrift Light Condensed" panose="020B0502040204020203" pitchFamily="34" charset="0"/>
                  <a:sym typeface="Symbol" panose="05050102010706020507" pitchFamily="18" charset="2"/>
                </a:rPr>
                <a:t>с МП "Инспектор"</a:t>
              </a:r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17E4602-A15B-7124-A471-0E13197115EF}"/>
                </a:ext>
              </a:extLst>
            </p:cNvPr>
            <p:cNvSpPr txBox="1"/>
            <p:nvPr/>
          </p:nvSpPr>
          <p:spPr>
            <a:xfrm>
              <a:off x="1978431" y="608316"/>
              <a:ext cx="2501005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3200" b="1" dirty="0">
                  <a:latin typeface="Bahnschrift SemiBold Condensed" panose="020B0502040204020203" pitchFamily="34" charset="0"/>
                </a:rPr>
                <a:t>Проведение КНМ</a:t>
              </a:r>
              <a:endParaRPr lang="ru-RU" sz="3200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49" name="Группа 48">
            <a:extLst>
              <a:ext uri="{FF2B5EF4-FFF2-40B4-BE49-F238E27FC236}">
                <a16:creationId xmlns:a16="http://schemas.microsoft.com/office/drawing/2014/main" id="{70E5D4C1-9AFE-9F76-6805-AFEB751FE388}"/>
              </a:ext>
            </a:extLst>
          </p:cNvPr>
          <p:cNvGrpSpPr/>
          <p:nvPr/>
        </p:nvGrpSpPr>
        <p:grpSpPr>
          <a:xfrm>
            <a:off x="5667966" y="736064"/>
            <a:ext cx="6165832" cy="4969028"/>
            <a:chOff x="5667966" y="760829"/>
            <a:chExt cx="6165832" cy="4969028"/>
          </a:xfrm>
        </p:grpSpPr>
        <p:graphicFrame>
          <p:nvGraphicFramePr>
            <p:cNvPr id="32" name="Диаграмма 31">
              <a:extLst>
                <a:ext uri="{FF2B5EF4-FFF2-40B4-BE49-F238E27FC236}">
                  <a16:creationId xmlns:a16="http://schemas.microsoft.com/office/drawing/2014/main" id="{5A19B6DB-ED97-9A75-D32C-A3B151E8CAD0}"/>
                </a:ext>
              </a:extLst>
            </p:cNvPr>
            <p:cNvGraphicFramePr/>
            <p:nvPr/>
          </p:nvGraphicFramePr>
          <p:xfrm>
            <a:off x="5667966" y="1309425"/>
            <a:ext cx="6130129" cy="442043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33" name="Диаграмма 32">
              <a:extLst>
                <a:ext uri="{FF2B5EF4-FFF2-40B4-BE49-F238E27FC236}">
                  <a16:creationId xmlns:a16="http://schemas.microsoft.com/office/drawing/2014/main" id="{505622F9-DE7A-3B8A-E166-7F1315CB9961}"/>
                </a:ext>
              </a:extLst>
            </p:cNvPr>
            <p:cNvGraphicFramePr/>
            <p:nvPr/>
          </p:nvGraphicFramePr>
          <p:xfrm>
            <a:off x="6093064" y="1942210"/>
            <a:ext cx="5279933" cy="315486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83DC9AF-2F6D-6053-44AD-68FED1A1E244}"/>
                </a:ext>
              </a:extLst>
            </p:cNvPr>
            <p:cNvSpPr txBox="1"/>
            <p:nvPr/>
          </p:nvSpPr>
          <p:spPr>
            <a:xfrm>
              <a:off x="8004678" y="2198504"/>
              <a:ext cx="1508900" cy="43088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sz="2200" b="1" dirty="0">
                  <a:latin typeface="Bahnschrift SemiBold Condensed" panose="020B0502040204020203" pitchFamily="34" charset="0"/>
                </a:rPr>
                <a:t>ИЮНЬ 2025</a:t>
              </a:r>
              <a:endParaRPr lang="ru-RU" sz="22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BBA3ECE-88D8-2454-142C-C73007C04430}"/>
                </a:ext>
              </a:extLst>
            </p:cNvPr>
            <p:cNvSpPr txBox="1"/>
            <p:nvPr/>
          </p:nvSpPr>
          <p:spPr>
            <a:xfrm>
              <a:off x="7925060" y="1589545"/>
              <a:ext cx="1713248" cy="43088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sz="2200" dirty="0">
                  <a:solidFill>
                    <a:schemeClr val="bg1"/>
                  </a:solidFill>
                  <a:latin typeface="Bahnschrift SemiBold Condensed" panose="020B0502040204020203" pitchFamily="34" charset="0"/>
                </a:rPr>
                <a:t>ОКТЯБРЬ 2025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23D6D01-7717-6245-288A-72880E3DEB54}"/>
                </a:ext>
              </a:extLst>
            </p:cNvPr>
            <p:cNvSpPr txBox="1"/>
            <p:nvPr/>
          </p:nvSpPr>
          <p:spPr>
            <a:xfrm>
              <a:off x="9483294" y="3928614"/>
              <a:ext cx="1992871" cy="355661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36</a:t>
              </a:r>
              <a:r>
                <a:rPr lang="ru-RU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 </a:t>
              </a:r>
              <a:r>
                <a:rPr lang="ru-RU" dirty="0">
                  <a:latin typeface="Bahnschrift Light Condensed" panose="020B0502040204020203" pitchFamily="34" charset="0"/>
                  <a:sym typeface="Symbol" panose="05050102010706020507" pitchFamily="18" charset="2"/>
                </a:rPr>
                <a:t>с МП "Инспектор"</a:t>
              </a:r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BCF5837-A0DD-744C-F557-23170D27B0CF}"/>
                </a:ext>
              </a:extLst>
            </p:cNvPr>
            <p:cNvSpPr txBox="1"/>
            <p:nvPr/>
          </p:nvSpPr>
          <p:spPr>
            <a:xfrm>
              <a:off x="9795275" y="4608586"/>
              <a:ext cx="2038523" cy="29997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210</a:t>
              </a:r>
              <a:r>
                <a:rPr lang="ru-RU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 </a:t>
              </a:r>
              <a:r>
                <a:rPr lang="ru-RU" dirty="0">
                  <a:latin typeface="Bahnschrift Light Condensed" panose="020B0502040204020203" pitchFamily="34" charset="0"/>
                  <a:sym typeface="Symbol" panose="05050102010706020507" pitchFamily="18" charset="2"/>
                </a:rPr>
                <a:t>с МП "Инспектор"</a:t>
              </a:r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B9028024-BC58-5F82-8D07-72175A19C722}"/>
                </a:ext>
              </a:extLst>
            </p:cNvPr>
            <p:cNvSpPr txBox="1"/>
            <p:nvPr/>
          </p:nvSpPr>
          <p:spPr>
            <a:xfrm>
              <a:off x="7612355" y="760829"/>
              <a:ext cx="2293546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3200" b="1" dirty="0">
                  <a:latin typeface="Bahnschrift SemiBold Condensed" panose="020B0502040204020203" pitchFamily="34" charset="0"/>
                </a:rPr>
                <a:t>Проведение ПВ</a:t>
              </a:r>
              <a:endParaRPr lang="ru-RU" sz="32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48" name="TextBox 25">
              <a:extLst>
                <a:ext uri="{FF2B5EF4-FFF2-40B4-BE49-F238E27FC236}">
                  <a16:creationId xmlns:a16="http://schemas.microsoft.com/office/drawing/2014/main" id="{385DBAC7-7E8B-2881-102E-7754C4CCF369}"/>
                </a:ext>
              </a:extLst>
            </p:cNvPr>
            <p:cNvSpPr txBox="1"/>
            <p:nvPr/>
          </p:nvSpPr>
          <p:spPr>
            <a:xfrm>
              <a:off x="8083299" y="3282734"/>
              <a:ext cx="143027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ru-RU"/>
              </a:defPPr>
              <a:lvl1pPr marL="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2400" b="1" dirty="0">
                  <a:latin typeface="Bahnschrift SemiBold Condensed" panose="020B0502040204020203" pitchFamily="34" charset="0"/>
                </a:rPr>
                <a:t>43,5%</a:t>
              </a:r>
              <a:r>
                <a:rPr lang="ru-RU" sz="2400" dirty="0">
                  <a:solidFill>
                    <a:srgbClr val="FF000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</a:t>
              </a:r>
              <a:r>
                <a:rPr lang="ru-RU" sz="2400" baseline="30000" dirty="0">
                  <a:solidFill>
                    <a:srgbClr val="FF000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-5,8%</a:t>
              </a:r>
              <a:endParaRPr lang="ru-RU" sz="2400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9C114AB6-706E-A866-74BD-8A7D80B25490}"/>
              </a:ext>
            </a:extLst>
          </p:cNvPr>
          <p:cNvGrpSpPr/>
          <p:nvPr/>
        </p:nvGrpSpPr>
        <p:grpSpPr>
          <a:xfrm>
            <a:off x="3978620" y="1501546"/>
            <a:ext cx="1264248" cy="726160"/>
            <a:chOff x="3781053" y="1609233"/>
            <a:chExt cx="1422836" cy="81725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5150D7D-F947-3D89-6B3A-121D4D93C5C9}"/>
                </a:ext>
              </a:extLst>
            </p:cNvPr>
            <p:cNvSpPr txBox="1"/>
            <p:nvPr/>
          </p:nvSpPr>
          <p:spPr>
            <a:xfrm>
              <a:off x="3901321" y="1741069"/>
              <a:ext cx="1182301" cy="685414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65098"/>
              </a:srgbClr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grpSp>
          <p:nvGrpSpPr>
            <p:cNvPr id="7" name="Группа 6">
              <a:extLst>
                <a:ext uri="{FF2B5EF4-FFF2-40B4-BE49-F238E27FC236}">
                  <a16:creationId xmlns:a16="http://schemas.microsoft.com/office/drawing/2014/main" id="{B7581F87-7068-9BD9-7B44-3FB1D40D924F}"/>
                </a:ext>
              </a:extLst>
            </p:cNvPr>
            <p:cNvGrpSpPr/>
            <p:nvPr/>
          </p:nvGrpSpPr>
          <p:grpSpPr>
            <a:xfrm>
              <a:off x="3781053" y="1609233"/>
              <a:ext cx="1422836" cy="709651"/>
              <a:chOff x="2521712" y="2687754"/>
              <a:chExt cx="1422836" cy="709651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95D244E-D96A-5F34-CB85-60839D75572B}"/>
                  </a:ext>
                </a:extLst>
              </p:cNvPr>
              <p:cNvSpPr txBox="1"/>
              <p:nvPr/>
            </p:nvSpPr>
            <p:spPr>
              <a:xfrm>
                <a:off x="2651421" y="3224460"/>
                <a:ext cx="1136400" cy="17294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ru-RU" sz="1200" b="1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всего КНМ</a:t>
                </a:r>
                <a:endParaRPr lang="ru-RU" sz="1200" i="0" u="none" strike="noStrike" baseline="0" dirty="0">
                  <a:solidFill>
                    <a:srgbClr val="000000"/>
                  </a:solidFill>
                  <a:latin typeface="Bahnschrift SemiLight" panose="020B0502040204020203" pitchFamily="34" charset="0"/>
                  <a:ea typeface="Inter" panose="02000503000000020004" pitchFamily="2" charset="0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F579649-E316-6057-73DF-CDAB7B4B7661}"/>
                  </a:ext>
                </a:extLst>
              </p:cNvPr>
              <p:cNvSpPr txBox="1"/>
              <p:nvPr/>
            </p:nvSpPr>
            <p:spPr>
              <a:xfrm>
                <a:off x="2521712" y="2687754"/>
                <a:ext cx="1422836" cy="64445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>
                <a:defPPr>
                  <a:defRPr lang="ru-RU"/>
                </a:defPPr>
                <a:lvl1pPr marR="0" lvl="0" indent="0" fontAlgn="auto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lvl1pPr>
              </a:lstStyle>
              <a:p>
                <a:pPr algn="ctr"/>
                <a:r>
                  <a:rPr lang="ru-RU" sz="3200" dirty="0">
                    <a:solidFill>
                      <a:schemeClr val="tx1"/>
                    </a:solidFill>
                  </a:rPr>
                  <a:t>206</a:t>
                </a:r>
              </a:p>
            </p:txBody>
          </p:sp>
        </p:grpSp>
      </p:grp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F1FBBF4C-D914-54BC-0606-5D01C0674303}"/>
              </a:ext>
            </a:extLst>
          </p:cNvPr>
          <p:cNvGrpSpPr/>
          <p:nvPr/>
        </p:nvGrpSpPr>
        <p:grpSpPr>
          <a:xfrm>
            <a:off x="1040497" y="2603783"/>
            <a:ext cx="1251247" cy="718692"/>
            <a:chOff x="3781053" y="1609233"/>
            <a:chExt cx="1422836" cy="81725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C6CDD18-C830-EC29-4247-3F9B5F40CE09}"/>
                </a:ext>
              </a:extLst>
            </p:cNvPr>
            <p:cNvSpPr txBox="1"/>
            <p:nvPr/>
          </p:nvSpPr>
          <p:spPr>
            <a:xfrm>
              <a:off x="3901321" y="1741069"/>
              <a:ext cx="1182301" cy="685414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65098"/>
              </a:srgbClr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grpSp>
          <p:nvGrpSpPr>
            <p:cNvPr id="15" name="Группа 14">
              <a:extLst>
                <a:ext uri="{FF2B5EF4-FFF2-40B4-BE49-F238E27FC236}">
                  <a16:creationId xmlns:a16="http://schemas.microsoft.com/office/drawing/2014/main" id="{05C19AAD-A14E-BABB-C45F-0898B2099A2B}"/>
                </a:ext>
              </a:extLst>
            </p:cNvPr>
            <p:cNvGrpSpPr/>
            <p:nvPr/>
          </p:nvGrpSpPr>
          <p:grpSpPr>
            <a:xfrm>
              <a:off x="3781053" y="1609233"/>
              <a:ext cx="1422836" cy="709651"/>
              <a:chOff x="2521712" y="2687754"/>
              <a:chExt cx="1422836" cy="709651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D2BB350-3602-005A-9C23-92C51965261E}"/>
                  </a:ext>
                </a:extLst>
              </p:cNvPr>
              <p:cNvSpPr txBox="1"/>
              <p:nvPr/>
            </p:nvSpPr>
            <p:spPr>
              <a:xfrm>
                <a:off x="2651421" y="3224460"/>
                <a:ext cx="1136400" cy="17294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ru-RU" sz="1200" b="1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всего КНМ</a:t>
                </a:r>
                <a:endParaRPr lang="ru-RU" sz="1200" i="0" u="none" strike="noStrike" baseline="0" dirty="0">
                  <a:solidFill>
                    <a:srgbClr val="000000"/>
                  </a:solidFill>
                  <a:latin typeface="Bahnschrift SemiLight" panose="020B0502040204020203" pitchFamily="34" charset="0"/>
                  <a:ea typeface="Inter" panose="02000503000000020004" pitchFamily="2" charset="0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6EEEFA4-C3A7-CC31-8910-D7EDC2D23408}"/>
                  </a:ext>
                </a:extLst>
              </p:cNvPr>
              <p:cNvSpPr txBox="1"/>
              <p:nvPr/>
            </p:nvSpPr>
            <p:spPr>
              <a:xfrm>
                <a:off x="2521712" y="2687754"/>
                <a:ext cx="1422836" cy="64445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>
                <a:defPPr>
                  <a:defRPr lang="ru-RU"/>
                </a:defPPr>
                <a:lvl1pPr marR="0" lvl="0" indent="0" fontAlgn="auto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lvl1pPr>
              </a:lstStyle>
              <a:p>
                <a:pPr algn="ctr"/>
                <a:r>
                  <a:rPr lang="ru-RU" sz="3200" dirty="0">
                    <a:solidFill>
                      <a:schemeClr val="tx1"/>
                    </a:solidFill>
                  </a:rPr>
                  <a:t>103</a:t>
                </a:r>
              </a:p>
            </p:txBody>
          </p:sp>
        </p:grpSp>
      </p:grpSp>
      <p:grpSp>
        <p:nvGrpSpPr>
          <p:cNvPr id="54" name="Группа 53">
            <a:extLst>
              <a:ext uri="{FF2B5EF4-FFF2-40B4-BE49-F238E27FC236}">
                <a16:creationId xmlns:a16="http://schemas.microsoft.com/office/drawing/2014/main" id="{1BD34A2E-0281-FD8B-B709-615BD59B57CC}"/>
              </a:ext>
            </a:extLst>
          </p:cNvPr>
          <p:cNvGrpSpPr/>
          <p:nvPr/>
        </p:nvGrpSpPr>
        <p:grpSpPr>
          <a:xfrm>
            <a:off x="9746331" y="1506355"/>
            <a:ext cx="1264248" cy="726160"/>
            <a:chOff x="3781053" y="1609233"/>
            <a:chExt cx="1422836" cy="817250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0787F0C3-EF93-CFB8-FF16-3509634D51F1}"/>
                </a:ext>
              </a:extLst>
            </p:cNvPr>
            <p:cNvSpPr txBox="1"/>
            <p:nvPr/>
          </p:nvSpPr>
          <p:spPr>
            <a:xfrm>
              <a:off x="3901321" y="1741069"/>
              <a:ext cx="1182301" cy="685414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65098"/>
              </a:srgbClr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grpSp>
          <p:nvGrpSpPr>
            <p:cNvPr id="56" name="Группа 55">
              <a:extLst>
                <a:ext uri="{FF2B5EF4-FFF2-40B4-BE49-F238E27FC236}">
                  <a16:creationId xmlns:a16="http://schemas.microsoft.com/office/drawing/2014/main" id="{EF3E6072-45D8-B6AB-ACA2-D67DAA1E92BB}"/>
                </a:ext>
              </a:extLst>
            </p:cNvPr>
            <p:cNvGrpSpPr/>
            <p:nvPr/>
          </p:nvGrpSpPr>
          <p:grpSpPr>
            <a:xfrm>
              <a:off x="3781053" y="1609233"/>
              <a:ext cx="1422836" cy="709651"/>
              <a:chOff x="2521712" y="2687754"/>
              <a:chExt cx="1422836" cy="709651"/>
            </a:xfrm>
          </p:grpSpPr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74A78275-0B1F-76B2-4A17-FCD8C5958C6E}"/>
                  </a:ext>
                </a:extLst>
              </p:cNvPr>
              <p:cNvSpPr txBox="1"/>
              <p:nvPr/>
            </p:nvSpPr>
            <p:spPr>
              <a:xfrm>
                <a:off x="2651421" y="3224460"/>
                <a:ext cx="1136400" cy="17294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ru-RU" sz="1200" b="1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всего ПВ</a:t>
                </a:r>
                <a:endParaRPr lang="ru-RU" sz="1200" i="0" u="none" strike="noStrike" baseline="0" dirty="0">
                  <a:solidFill>
                    <a:srgbClr val="000000"/>
                  </a:solidFill>
                  <a:latin typeface="Bahnschrift SemiLight" panose="020B0502040204020203" pitchFamily="34" charset="0"/>
                  <a:ea typeface="Inter" panose="02000503000000020004" pitchFamily="2" charset="0"/>
                </a:endParaRP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C434AC44-6C8B-1EE8-B077-679F1E6E6B08}"/>
                  </a:ext>
                </a:extLst>
              </p:cNvPr>
              <p:cNvSpPr txBox="1"/>
              <p:nvPr/>
            </p:nvSpPr>
            <p:spPr>
              <a:xfrm>
                <a:off x="2521712" y="2687754"/>
                <a:ext cx="1422836" cy="64445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>
                <a:defPPr>
                  <a:defRPr lang="ru-RU"/>
                </a:defPPr>
                <a:lvl1pPr marR="0" lvl="0" indent="0" fontAlgn="auto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lvl1pPr>
              </a:lstStyle>
              <a:p>
                <a:pPr algn="ctr"/>
                <a:r>
                  <a:rPr lang="ru-RU" sz="3200" dirty="0">
                    <a:solidFill>
                      <a:schemeClr val="tx1"/>
                    </a:solidFill>
                  </a:rPr>
                  <a:t>482</a:t>
                </a:r>
              </a:p>
            </p:txBody>
          </p:sp>
        </p:grpSp>
      </p:grpSp>
      <p:grpSp>
        <p:nvGrpSpPr>
          <p:cNvPr id="59" name="Группа 58">
            <a:extLst>
              <a:ext uri="{FF2B5EF4-FFF2-40B4-BE49-F238E27FC236}">
                <a16:creationId xmlns:a16="http://schemas.microsoft.com/office/drawing/2014/main" id="{5AB15BBF-BB1F-F305-BC08-58EDF34F5398}"/>
              </a:ext>
            </a:extLst>
          </p:cNvPr>
          <p:cNvGrpSpPr/>
          <p:nvPr/>
        </p:nvGrpSpPr>
        <p:grpSpPr>
          <a:xfrm>
            <a:off x="6739526" y="2608355"/>
            <a:ext cx="1251247" cy="718692"/>
            <a:chOff x="3781053" y="1609233"/>
            <a:chExt cx="1422836" cy="817250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40409C7-1216-AD8A-2036-C80AB7588A73}"/>
                </a:ext>
              </a:extLst>
            </p:cNvPr>
            <p:cNvSpPr txBox="1"/>
            <p:nvPr/>
          </p:nvSpPr>
          <p:spPr>
            <a:xfrm>
              <a:off x="3901321" y="1741069"/>
              <a:ext cx="1182301" cy="685414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65098"/>
              </a:srgbClr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grpSp>
          <p:nvGrpSpPr>
            <p:cNvPr id="61" name="Группа 60">
              <a:extLst>
                <a:ext uri="{FF2B5EF4-FFF2-40B4-BE49-F238E27FC236}">
                  <a16:creationId xmlns:a16="http://schemas.microsoft.com/office/drawing/2014/main" id="{BB398D98-3727-A5DF-048F-43EE8D18B007}"/>
                </a:ext>
              </a:extLst>
            </p:cNvPr>
            <p:cNvGrpSpPr/>
            <p:nvPr/>
          </p:nvGrpSpPr>
          <p:grpSpPr>
            <a:xfrm>
              <a:off x="3781053" y="1609233"/>
              <a:ext cx="1422836" cy="709651"/>
              <a:chOff x="2521712" y="2687754"/>
              <a:chExt cx="1422836" cy="709651"/>
            </a:xfrm>
          </p:grpSpPr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FABF2D5F-7F58-37FA-9082-3BC99294A54F}"/>
                  </a:ext>
                </a:extLst>
              </p:cNvPr>
              <p:cNvSpPr txBox="1"/>
              <p:nvPr/>
            </p:nvSpPr>
            <p:spPr>
              <a:xfrm>
                <a:off x="2651421" y="3224460"/>
                <a:ext cx="1136400" cy="17294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ru-RU" sz="1200" b="1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всего ПВ</a:t>
                </a:r>
                <a:endParaRPr lang="ru-RU" sz="1200" i="0" u="none" strike="noStrike" baseline="0" dirty="0">
                  <a:solidFill>
                    <a:srgbClr val="000000"/>
                  </a:solidFill>
                  <a:latin typeface="Bahnschrift SemiLight" panose="020B0502040204020203" pitchFamily="34" charset="0"/>
                  <a:ea typeface="Inter" panose="02000503000000020004" pitchFamily="2" charset="0"/>
                </a:endParaRP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56C20B63-4C7F-32D4-D3E2-E38FC45CA617}"/>
                  </a:ext>
                </a:extLst>
              </p:cNvPr>
              <p:cNvSpPr txBox="1"/>
              <p:nvPr/>
            </p:nvSpPr>
            <p:spPr>
              <a:xfrm>
                <a:off x="2521712" y="2687754"/>
                <a:ext cx="1422836" cy="64445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>
                <a:defPPr>
                  <a:defRPr lang="ru-RU"/>
                </a:defPPr>
                <a:lvl1pPr marR="0" lvl="0" indent="0" fontAlgn="auto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lvl1pPr>
              </a:lstStyle>
              <a:p>
                <a:pPr algn="ctr"/>
                <a:r>
                  <a:rPr lang="ru-RU" sz="3200" dirty="0">
                    <a:solidFill>
                      <a:schemeClr val="tx1"/>
                    </a:solidFill>
                  </a:rPr>
                  <a:t>73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1271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716EF-DBBA-4304-3C0E-3B5887FC0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64DC6074-331E-BB7D-3E3E-0E472D134004}"/>
              </a:ext>
            </a:extLst>
          </p:cNvPr>
          <p:cNvSpPr/>
          <p:nvPr/>
        </p:nvSpPr>
        <p:spPr>
          <a:xfrm>
            <a:off x="-423" y="4206129"/>
            <a:ext cx="12192000" cy="2651871"/>
          </a:xfrm>
          <a:prstGeom prst="roundRect">
            <a:avLst>
              <a:gd name="adj" fmla="val 0"/>
            </a:avLst>
          </a:prstGeom>
          <a:solidFill>
            <a:srgbClr val="C4EFFF">
              <a:alpha val="5882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Bahnschrift SemiBold SemiConden" panose="020B0502040204020203" pitchFamily="34" charset="0"/>
              <a:cs typeface="Calibri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062E2ED-7C7F-2749-4FE7-80D3C69023E8}"/>
              </a:ext>
            </a:extLst>
          </p:cNvPr>
          <p:cNvSpPr/>
          <p:nvPr/>
        </p:nvSpPr>
        <p:spPr>
          <a:xfrm>
            <a:off x="6813560" y="3857752"/>
            <a:ext cx="4783445" cy="564222"/>
          </a:xfrm>
          <a:prstGeom prst="rect">
            <a:avLst/>
          </a:prstGeom>
          <a:solidFill>
            <a:srgbClr val="B3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C9150D-FA80-0F64-BD80-DAE7F6F50300}"/>
              </a:ext>
            </a:extLst>
          </p:cNvPr>
          <p:cNvSpPr txBox="1"/>
          <p:nvPr/>
        </p:nvSpPr>
        <p:spPr>
          <a:xfrm>
            <a:off x="6853047" y="4003824"/>
            <a:ext cx="4749178" cy="378758"/>
          </a:xfrm>
          <a:prstGeom prst="rect">
            <a:avLst/>
          </a:prstGeom>
          <a:solidFill>
            <a:srgbClr val="E7EBF5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113052"/>
                </a:solidFill>
                <a:effectLst/>
                <a:uLnTx/>
                <a:uFillTx/>
                <a:latin typeface="Bahnschrift Light Semi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КНМ  не проводились ОИВ в отчетном периоде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5A99ADC-5CAE-568B-D0DC-735BAA67247A}"/>
              </a:ext>
            </a:extLst>
          </p:cNvPr>
          <p:cNvSpPr/>
          <p:nvPr/>
        </p:nvSpPr>
        <p:spPr>
          <a:xfrm>
            <a:off x="588150" y="754207"/>
            <a:ext cx="5436413" cy="635373"/>
          </a:xfrm>
          <a:prstGeom prst="rect">
            <a:avLst/>
          </a:prstGeom>
          <a:solidFill>
            <a:srgbClr val="B3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2A5AE8C-68CA-8633-0DF1-2ADD94DC425A}"/>
              </a:ext>
            </a:extLst>
          </p:cNvPr>
          <p:cNvSpPr txBox="1"/>
          <p:nvPr/>
        </p:nvSpPr>
        <p:spPr>
          <a:xfrm>
            <a:off x="630966" y="792307"/>
            <a:ext cx="5393597" cy="400110"/>
          </a:xfrm>
          <a:prstGeom prst="rect">
            <a:avLst/>
          </a:prstGeom>
          <a:solidFill>
            <a:srgbClr val="E7EBF5"/>
          </a:solidFill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  <a:latin typeface="Bahnschrift SemiBold SemiConden" panose="020B0502040204020203" pitchFamily="34" charset="0"/>
                <a:cs typeface="Calibri"/>
              </a:rPr>
              <a:t>ОИВ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 - лидеры по использованию МП «Инспектор»</a:t>
            </a:r>
            <a:endParaRPr lang="ru-RU" sz="2000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B52FC86-479A-A856-39B8-D8FA581D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4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7F37D850-76F8-4A64-CC3F-943418AE68F8}"/>
              </a:ext>
            </a:extLst>
          </p:cNvPr>
          <p:cNvSpPr/>
          <p:nvPr/>
        </p:nvSpPr>
        <p:spPr>
          <a:xfrm>
            <a:off x="0" y="87833"/>
            <a:ext cx="12192000" cy="564222"/>
          </a:xfrm>
          <a:prstGeom prst="round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Использование МП «Инспектор» ОИВ на 22.10.2025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51CEBBA-92D7-A421-A7CC-CFD203154597}"/>
              </a:ext>
            </a:extLst>
          </p:cNvPr>
          <p:cNvGraphicFramePr>
            <a:graphicFrameLocks noGrp="1"/>
          </p:cNvGraphicFramePr>
          <p:nvPr/>
        </p:nvGraphicFramePr>
        <p:xfrm>
          <a:off x="587375" y="1187888"/>
          <a:ext cx="11016404" cy="2836361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632712">
                  <a:extLst>
                    <a:ext uri="{9D8B030D-6E8A-4147-A177-3AD203B41FA5}">
                      <a16:colId xmlns:a16="http://schemas.microsoft.com/office/drawing/2014/main" val="3859250919"/>
                    </a:ext>
                  </a:extLst>
                </a:gridCol>
                <a:gridCol w="6171313">
                  <a:extLst>
                    <a:ext uri="{9D8B030D-6E8A-4147-A177-3AD203B41FA5}">
                      <a16:colId xmlns:a16="http://schemas.microsoft.com/office/drawing/2014/main" val="106155977"/>
                    </a:ext>
                  </a:extLst>
                </a:gridCol>
                <a:gridCol w="1492781">
                  <a:extLst>
                    <a:ext uri="{9D8B030D-6E8A-4147-A177-3AD203B41FA5}">
                      <a16:colId xmlns:a16="http://schemas.microsoft.com/office/drawing/2014/main" val="814541798"/>
                    </a:ext>
                  </a:extLst>
                </a:gridCol>
                <a:gridCol w="1359799">
                  <a:extLst>
                    <a:ext uri="{9D8B030D-6E8A-4147-A177-3AD203B41FA5}">
                      <a16:colId xmlns:a16="http://schemas.microsoft.com/office/drawing/2014/main" val="998601571"/>
                    </a:ext>
                  </a:extLst>
                </a:gridCol>
                <a:gridCol w="1359799">
                  <a:extLst>
                    <a:ext uri="{9D8B030D-6E8A-4147-A177-3AD203B41FA5}">
                      <a16:colId xmlns:a16="http://schemas.microsoft.com/office/drawing/2014/main" val="4227580338"/>
                    </a:ext>
                  </a:extLst>
                </a:gridCol>
              </a:tblGrid>
              <a:tr h="43159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№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Наименование КНО 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Всего КНМ+ПМ </a:t>
                      </a:r>
                      <a:b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</a:br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с МП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КНМ с МП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ПВ с МП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844013"/>
                  </a:ext>
                </a:extLst>
              </a:tr>
              <a:tr h="3452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Инспекция государственного жилищного надзора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effectLst/>
                          <a:latin typeface="Bahnschrift Light SemiCondensed" panose="020B0502040204020203" pitchFamily="34" charset="0"/>
                        </a:rPr>
                        <a:t>81</a:t>
                      </a:r>
                      <a:r>
                        <a:rPr lang="en-US" sz="1600" b="1" dirty="0">
                          <a:effectLst/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+ 80</a:t>
                      </a:r>
                      <a:endParaRPr lang="ru-RU" sz="1600" b="1" dirty="0">
                        <a:effectLst/>
                        <a:latin typeface="Bahnschrift Light Semi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2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Bahnschrift Light Semi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Bahnschrift Light Semi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4317411"/>
                  </a:ext>
                </a:extLst>
              </a:tr>
              <a:tr h="400408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</a:rPr>
                        <a:t>Комитет по обеспечению безопасности жизнедеятельности населения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 Light SemiCondensed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Bahnschrift Light SemiCondensed" panose="020B0502040204020203" pitchFamily="34" charset="0"/>
                        </a:rPr>
                        <a:t>27</a:t>
                      </a:r>
                      <a:r>
                        <a:rPr lang="en-US" sz="1600" b="1" dirty="0"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+27</a:t>
                      </a:r>
                      <a:endParaRPr lang="ru-RU" sz="1600" b="1" dirty="0">
                        <a:latin typeface="Bahnschrift Light Semi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Bahnschrift Light SemiCondensed" panose="020B0502040204020203" pitchFamily="34" charset="0"/>
                        </a:rPr>
                        <a:t>-*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27</a:t>
                      </a:r>
                      <a:endParaRPr lang="ru-RU" sz="1600" b="1" kern="1200" dirty="0">
                        <a:solidFill>
                          <a:srgbClr val="00B050"/>
                        </a:solidFill>
                        <a:effectLst/>
                        <a:latin typeface="Bahnschrift Light SemiCondensed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2965969"/>
                  </a:ext>
                </a:extLst>
              </a:tr>
              <a:tr h="397497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</a:rPr>
                        <a:t>Комитет государственной охраны объектов культурного наследия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 Light SemiCondensed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Bahnschrift Light SemiCondensed" panose="020B0502040204020203" pitchFamily="34" charset="0"/>
                        </a:rPr>
                        <a:t>24</a:t>
                      </a:r>
                      <a:r>
                        <a:rPr lang="en-US" sz="1600" b="1" dirty="0"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+23</a:t>
                      </a:r>
                      <a:endParaRPr lang="ru-RU" sz="1600" b="1" dirty="0">
                        <a:latin typeface="Bahnschrift Light Semi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346292"/>
                  </a:ext>
                </a:extLst>
              </a:tr>
              <a:tr h="397497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</a:rPr>
                        <a:t>Комитет образования и науки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 Light SemiCondensed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Bahnschrift Light SemiCondensed" panose="020B0502040204020203" pitchFamily="34" charset="0"/>
                        </a:rPr>
                        <a:t>22</a:t>
                      </a:r>
                      <a:r>
                        <a:rPr lang="en-US" sz="1600" b="1" dirty="0"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+22</a:t>
                      </a:r>
                      <a:endParaRPr lang="ru-RU" sz="1600" b="1" dirty="0">
                        <a:latin typeface="Bahnschrift Light Semi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Bahnschrift Light SemiCondensed" panose="020B0502040204020203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1845403"/>
                  </a:ext>
                </a:extLst>
              </a:tr>
              <a:tr h="3452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тарифного регулирования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Bahnschrift Light SemiCondensed" panose="020B0502040204020203" pitchFamily="34" charset="0"/>
                        </a:rPr>
                        <a:t>13</a:t>
                      </a:r>
                      <a:r>
                        <a:rPr lang="en-US" sz="1600" b="1" dirty="0"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+12</a:t>
                      </a:r>
                      <a:endParaRPr lang="ru-RU" sz="1600" b="1" dirty="0">
                        <a:latin typeface="Bahnschrift Light Semi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Bahnschrift Light SemiCondensed" panose="020B0502040204020203" pitchFamily="34" charset="0"/>
                        </a:rPr>
                        <a:t>-*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13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Bahnschrift Light Semi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976777"/>
                  </a:ext>
                </a:extLst>
              </a:tr>
              <a:tr h="425158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социальной защиты населения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 Light SemiCondensed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Bahnschrift Light SemiCondensed" panose="020B0502040204020203" pitchFamily="34" charset="0"/>
                        </a:rPr>
                        <a:t>10</a:t>
                      </a:r>
                      <a:r>
                        <a:rPr lang="en-US" sz="1600" b="1" dirty="0"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+10</a:t>
                      </a:r>
                      <a:endParaRPr lang="ru-RU" sz="1600" b="1" dirty="0">
                        <a:latin typeface="Bahnschrift Light Semi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Bahnschrift Light SemiCondensed" panose="020B0502040204020203" pitchFamily="34" charset="0"/>
                        </a:rPr>
                        <a:t>-*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10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Bahnschrift Light Semi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3139915"/>
                  </a:ext>
                </a:extLst>
              </a:tr>
            </a:tbl>
          </a:graphicData>
        </a:graphic>
      </p:graphicFrame>
      <p:sp>
        <p:nvSpPr>
          <p:cNvPr id="70" name="TextBox 69">
            <a:extLst>
              <a:ext uri="{FF2B5EF4-FFF2-40B4-BE49-F238E27FC236}">
                <a16:creationId xmlns:a16="http://schemas.microsoft.com/office/drawing/2014/main" id="{26D44EED-3F0E-20C8-3C4B-37CC1F384C03}"/>
              </a:ext>
            </a:extLst>
          </p:cNvPr>
          <p:cNvSpPr txBox="1"/>
          <p:nvPr/>
        </p:nvSpPr>
        <p:spPr>
          <a:xfrm>
            <a:off x="488315" y="4242838"/>
            <a:ext cx="72210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defRPr>
            </a:lvl1pPr>
          </a:lstStyle>
          <a:p>
            <a:r>
              <a:rPr lang="ru-RU" dirty="0"/>
              <a:t>Проведение КНМ с МП «Инспектор» в </a:t>
            </a:r>
            <a:r>
              <a:rPr lang="ru-RU" dirty="0">
                <a:solidFill>
                  <a:srgbClr val="156EE3"/>
                </a:solidFill>
              </a:rPr>
              <a:t>ОИВ</a:t>
            </a:r>
            <a:r>
              <a:rPr lang="ru-RU" dirty="0"/>
              <a:t> на 22.10.2025</a:t>
            </a:r>
          </a:p>
        </p:txBody>
      </p:sp>
      <p:grpSp>
        <p:nvGrpSpPr>
          <p:cNvPr id="83" name="Группа 82">
            <a:extLst>
              <a:ext uri="{FF2B5EF4-FFF2-40B4-BE49-F238E27FC236}">
                <a16:creationId xmlns:a16="http://schemas.microsoft.com/office/drawing/2014/main" id="{2998D531-F6E8-582C-7139-72C5F389EEF3}"/>
              </a:ext>
            </a:extLst>
          </p:cNvPr>
          <p:cNvGrpSpPr/>
          <p:nvPr/>
        </p:nvGrpSpPr>
        <p:grpSpPr>
          <a:xfrm>
            <a:off x="3486539" y="4676718"/>
            <a:ext cx="2414597" cy="1506465"/>
            <a:chOff x="750855" y="1302056"/>
            <a:chExt cx="2414597" cy="1506465"/>
          </a:xfrm>
        </p:grpSpPr>
        <p:sp>
          <p:nvSpPr>
            <p:cNvPr id="78" name="Прямоугольник: скругленные углы 77">
              <a:extLst>
                <a:ext uri="{FF2B5EF4-FFF2-40B4-BE49-F238E27FC236}">
                  <a16:creationId xmlns:a16="http://schemas.microsoft.com/office/drawing/2014/main" id="{50033AF9-4D00-9E55-8CA7-DB00CA8E24E6}"/>
                </a:ext>
              </a:extLst>
            </p:cNvPr>
            <p:cNvSpPr/>
            <p:nvPr/>
          </p:nvSpPr>
          <p:spPr>
            <a:xfrm>
              <a:off x="750855" y="1302056"/>
              <a:ext cx="2414597" cy="1490279"/>
            </a:xfrm>
            <a:prstGeom prst="roundRect">
              <a:avLst>
                <a:gd name="adj" fmla="val 95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83690A4-DA2A-7CAB-62CB-6DC9ACCC621D}"/>
                </a:ext>
              </a:extLst>
            </p:cNvPr>
            <p:cNvSpPr txBox="1"/>
            <p:nvPr/>
          </p:nvSpPr>
          <p:spPr>
            <a:xfrm>
              <a:off x="817031" y="1327610"/>
              <a:ext cx="212307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ru-RU" sz="1800" b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hnschrift SemiBold Condensed" panose="020B0502040204020203" pitchFamily="34" charset="0"/>
                </a:rPr>
                <a:t>Облкультнаследие</a:t>
              </a:r>
              <a:endParaRPr lang="ru-RU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23" name="Прямоугольник: скругленные углы 22">
              <a:extLst>
                <a:ext uri="{FF2B5EF4-FFF2-40B4-BE49-F238E27FC236}">
                  <a16:creationId xmlns:a16="http://schemas.microsoft.com/office/drawing/2014/main" id="{24B63F63-6BB2-51E2-66F4-E700CD26B754}"/>
                </a:ext>
              </a:extLst>
            </p:cNvPr>
            <p:cNvSpPr/>
            <p:nvPr/>
          </p:nvSpPr>
          <p:spPr>
            <a:xfrm>
              <a:off x="916413" y="1913821"/>
              <a:ext cx="1800093" cy="287895"/>
            </a:xfrm>
            <a:prstGeom prst="roundRect">
              <a:avLst>
                <a:gd name="adj" fmla="val 0"/>
              </a:avLst>
            </a:prstGeom>
            <a:gradFill>
              <a:gsLst>
                <a:gs pos="24000">
                  <a:srgbClr val="0F6FC6"/>
                </a:gs>
                <a:gs pos="24000">
                  <a:schemeClr val="bg1">
                    <a:lumMod val="8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58775"/>
              <a:r>
                <a:rPr lang="ru-RU" sz="1400" kern="1200" dirty="0">
                  <a:solidFill>
                    <a:schemeClr val="tx1"/>
                  </a:solidFill>
                  <a:latin typeface="Bahnschrift SemiBold Condensed" panose="020B0502040204020203" pitchFamily="34" charset="0"/>
                </a:rPr>
                <a:t>115</a:t>
              </a:r>
            </a:p>
          </p:txBody>
        </p:sp>
        <p:sp>
          <p:nvSpPr>
            <p:cNvPr id="24" name="Прямоугольник: скругленные углы 23">
              <a:extLst>
                <a:ext uri="{FF2B5EF4-FFF2-40B4-BE49-F238E27FC236}">
                  <a16:creationId xmlns:a16="http://schemas.microsoft.com/office/drawing/2014/main" id="{8A24B9AD-0A79-6027-0528-0A88F33DEC22}"/>
                </a:ext>
              </a:extLst>
            </p:cNvPr>
            <p:cNvSpPr/>
            <p:nvPr/>
          </p:nvSpPr>
          <p:spPr>
            <a:xfrm>
              <a:off x="916413" y="2270573"/>
              <a:ext cx="1800093" cy="226468"/>
            </a:xfrm>
            <a:prstGeom prst="roundRect">
              <a:avLst>
                <a:gd name="adj" fmla="val 0"/>
              </a:avLst>
            </a:prstGeom>
            <a:gradFill>
              <a:gsLst>
                <a:gs pos="5000">
                  <a:srgbClr val="0F6FC6"/>
                </a:gs>
                <a:gs pos="5000">
                  <a:schemeClr val="bg1">
                    <a:lumMod val="8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1400" kern="1200" dirty="0">
                  <a:solidFill>
                    <a:schemeClr val="tx1"/>
                  </a:solidFill>
                  <a:latin typeface="Bahnschrift SemiBold Condensed" panose="020B0502040204020203" pitchFamily="34" charset="0"/>
                </a:rPr>
                <a:t> 5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BC31874-EAC4-5DB1-62F8-98184FF28EAB}"/>
                </a:ext>
              </a:extLst>
            </p:cNvPr>
            <p:cNvSpPr txBox="1"/>
            <p:nvPr/>
          </p:nvSpPr>
          <p:spPr>
            <a:xfrm>
              <a:off x="2149354" y="1607589"/>
              <a:ext cx="771576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b="1" dirty="0">
                  <a:latin typeface="Bahnschrift SemiBold Condensed" panose="020B0502040204020203" pitchFamily="34" charset="0"/>
                </a:rPr>
                <a:t>55,8%</a:t>
              </a:r>
              <a:endParaRPr lang="ru-RU" sz="16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D9DB4DE-6483-1382-1800-F816C0539A79}"/>
                </a:ext>
              </a:extLst>
            </p:cNvPr>
            <p:cNvSpPr txBox="1"/>
            <p:nvPr/>
          </p:nvSpPr>
          <p:spPr>
            <a:xfrm>
              <a:off x="2231401" y="2469967"/>
              <a:ext cx="865749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b="1" dirty="0">
                  <a:latin typeface="Bahnschrift SemiBold Condensed" panose="020B0502040204020203" pitchFamily="34" charset="0"/>
                </a:rPr>
                <a:t>4,3%</a:t>
              </a:r>
              <a:endParaRPr lang="ru-RU" sz="16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CEE9CF2-EC41-2D97-ECCC-FCA597D1A84C}"/>
                </a:ext>
              </a:extLst>
            </p:cNvPr>
            <p:cNvSpPr txBox="1"/>
            <p:nvPr/>
          </p:nvSpPr>
          <p:spPr>
            <a:xfrm>
              <a:off x="814594" y="1638366"/>
              <a:ext cx="8324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ru-RU" sz="1400" b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hnschrift Light Condensed" panose="020B0502040204020203" pitchFamily="34" charset="0"/>
                </a:rPr>
                <a:t>КНМ всего</a:t>
              </a:r>
              <a:endParaRPr lang="ru-RU" sz="1400" dirty="0">
                <a:latin typeface="Bahnschrift Light Condensed" panose="020B0502040204020203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DDFE413-7C45-72F5-A866-452C944A30A1}"/>
                </a:ext>
              </a:extLst>
            </p:cNvPr>
            <p:cNvSpPr txBox="1"/>
            <p:nvPr/>
          </p:nvSpPr>
          <p:spPr>
            <a:xfrm>
              <a:off x="821734" y="2476831"/>
              <a:ext cx="8324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ru-RU" sz="1400" b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hnschrift Light Condensed" panose="020B0502040204020203" pitchFamily="34" charset="0"/>
                </a:rPr>
                <a:t>КНМ с МП</a:t>
              </a:r>
              <a:endParaRPr lang="ru-RU" sz="1400" b="1" dirty="0">
                <a:latin typeface="Bahnschrift Light Condensed" panose="020B0502040204020203" pitchFamily="34" charset="0"/>
              </a:endParaRPr>
            </a:p>
          </p:txBody>
        </p:sp>
      </p:grp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1CF88E3D-1EFC-AD0A-7D3B-55AEB897F171}"/>
              </a:ext>
            </a:extLst>
          </p:cNvPr>
          <p:cNvGrpSpPr/>
          <p:nvPr/>
        </p:nvGrpSpPr>
        <p:grpSpPr>
          <a:xfrm>
            <a:off x="6324333" y="4683907"/>
            <a:ext cx="2441045" cy="1492087"/>
            <a:chOff x="3310201" y="1163446"/>
            <a:chExt cx="2441045" cy="1492087"/>
          </a:xfrm>
        </p:grpSpPr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id="{AE2C4BA0-9F22-04C3-D39B-2B54A3598524}"/>
                </a:ext>
              </a:extLst>
            </p:cNvPr>
            <p:cNvSpPr/>
            <p:nvPr/>
          </p:nvSpPr>
          <p:spPr>
            <a:xfrm>
              <a:off x="3328014" y="1163446"/>
              <a:ext cx="2415339" cy="1490279"/>
            </a:xfrm>
            <a:prstGeom prst="roundRect">
              <a:avLst>
                <a:gd name="adj" fmla="val 95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" name="Группа 2">
              <a:extLst>
                <a:ext uri="{FF2B5EF4-FFF2-40B4-BE49-F238E27FC236}">
                  <a16:creationId xmlns:a16="http://schemas.microsoft.com/office/drawing/2014/main" id="{2B9DFCD9-C212-F285-C981-EE95C748D01D}"/>
                </a:ext>
              </a:extLst>
            </p:cNvPr>
            <p:cNvGrpSpPr/>
            <p:nvPr/>
          </p:nvGrpSpPr>
          <p:grpSpPr>
            <a:xfrm>
              <a:off x="3310201" y="1165254"/>
              <a:ext cx="2441045" cy="1490279"/>
              <a:chOff x="3310201" y="1165254"/>
              <a:chExt cx="2441045" cy="1490279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9339B7F-D9C1-22E6-48A3-C3CD4FA93FBA}"/>
                  </a:ext>
                </a:extLst>
              </p:cNvPr>
              <p:cNvSpPr txBox="1"/>
              <p:nvPr/>
            </p:nvSpPr>
            <p:spPr>
              <a:xfrm>
                <a:off x="3378842" y="1165254"/>
                <a:ext cx="212307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0" lang="ru-RU" sz="1800" b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 panose="020B0502040204020203" pitchFamily="34" charset="0"/>
                  </a:rPr>
                  <a:t>Госжилнадзор</a:t>
                </a:r>
                <a:endParaRPr lang="ru-RU" dirty="0">
                  <a:latin typeface="Bahnschrift SemiBold Condensed" panose="020B0502040204020203" pitchFamily="34" charset="0"/>
                </a:endParaRPr>
              </a:p>
            </p:txBody>
          </p:sp>
          <p:grpSp>
            <p:nvGrpSpPr>
              <p:cNvPr id="81" name="Группа 80">
                <a:extLst>
                  <a:ext uri="{FF2B5EF4-FFF2-40B4-BE49-F238E27FC236}">
                    <a16:creationId xmlns:a16="http://schemas.microsoft.com/office/drawing/2014/main" id="{AC00E9CE-3AE1-F348-B076-7F5C54371BB4}"/>
                  </a:ext>
                </a:extLst>
              </p:cNvPr>
              <p:cNvGrpSpPr/>
              <p:nvPr/>
            </p:nvGrpSpPr>
            <p:grpSpPr>
              <a:xfrm>
                <a:off x="3310201" y="1165254"/>
                <a:ext cx="2441045" cy="1490279"/>
                <a:chOff x="748390" y="2977026"/>
                <a:chExt cx="2441045" cy="1490279"/>
              </a:xfrm>
            </p:grpSpPr>
            <p:sp>
              <p:nvSpPr>
                <p:cNvPr id="31" name="Прямоугольник: скругленные углы 30">
                  <a:extLst>
                    <a:ext uri="{FF2B5EF4-FFF2-40B4-BE49-F238E27FC236}">
                      <a16:creationId xmlns:a16="http://schemas.microsoft.com/office/drawing/2014/main" id="{64564E28-E532-103E-BDD9-FF02DFCB7A31}"/>
                    </a:ext>
                  </a:extLst>
                </p:cNvPr>
                <p:cNvSpPr/>
                <p:nvPr/>
              </p:nvSpPr>
              <p:spPr>
                <a:xfrm>
                  <a:off x="915619" y="3526924"/>
                  <a:ext cx="1800093" cy="287895"/>
                </a:xfrm>
                <a:prstGeom prst="roundRect">
                  <a:avLst>
                    <a:gd name="adj" fmla="val 0"/>
                  </a:avLst>
                </a:prstGeom>
                <a:gradFill>
                  <a:gsLst>
                    <a:gs pos="18000">
                      <a:srgbClr val="0F6FC6"/>
                    </a:gs>
                    <a:gs pos="18000">
                      <a:schemeClr val="bg1">
                        <a:lumMod val="85000"/>
                      </a:schemeClr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266700"/>
                  <a:r>
                    <a:rPr lang="ru-RU" sz="1400" kern="1200" dirty="0">
                      <a:solidFill>
                        <a:schemeClr val="tx1"/>
                      </a:solidFill>
                      <a:latin typeface="Bahnschrift SemiBold Condensed" panose="020B0502040204020203" pitchFamily="34" charset="0"/>
                    </a:rPr>
                    <a:t>87</a:t>
                  </a:r>
                </a:p>
              </p:txBody>
            </p:sp>
            <p:sp>
              <p:nvSpPr>
                <p:cNvPr id="32" name="Прямоугольник: скругленные углы 31">
                  <a:extLst>
                    <a:ext uri="{FF2B5EF4-FFF2-40B4-BE49-F238E27FC236}">
                      <a16:creationId xmlns:a16="http://schemas.microsoft.com/office/drawing/2014/main" id="{750EE214-2482-6BCC-0F12-D6FC0246049C}"/>
                    </a:ext>
                  </a:extLst>
                </p:cNvPr>
                <p:cNvSpPr/>
                <p:nvPr/>
              </p:nvSpPr>
              <p:spPr>
                <a:xfrm>
                  <a:off x="915620" y="3883676"/>
                  <a:ext cx="1800093" cy="226468"/>
                </a:xfrm>
                <a:prstGeom prst="roundRect">
                  <a:avLst>
                    <a:gd name="adj" fmla="val 0"/>
                  </a:avLst>
                </a:prstGeom>
                <a:gradFill>
                  <a:gsLst>
                    <a:gs pos="3000">
                      <a:srgbClr val="0F6FC6"/>
                    </a:gs>
                    <a:gs pos="3000">
                      <a:schemeClr val="bg1">
                        <a:lumMod val="85000"/>
                      </a:schemeClr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ru-RU" sz="1400" kern="1200" dirty="0">
                      <a:solidFill>
                        <a:schemeClr val="tx1"/>
                      </a:solidFill>
                      <a:latin typeface="Bahnschrift SemiBold Condensed" panose="020B0502040204020203" pitchFamily="34" charset="0"/>
                    </a:rPr>
                    <a:t> 2</a:t>
                  </a:r>
                </a:p>
              </p:txBody>
            </p:sp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972F0B66-EDBC-D359-9904-C8CFBB502D69}"/>
                    </a:ext>
                  </a:extLst>
                </p:cNvPr>
                <p:cNvSpPr txBox="1"/>
                <p:nvPr/>
              </p:nvSpPr>
              <p:spPr>
                <a:xfrm>
                  <a:off x="2149353" y="3220692"/>
                  <a:ext cx="710609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ru-RU" sz="1600" b="1" dirty="0">
                      <a:latin typeface="Bahnschrift SemiBold Condensed" panose="020B0502040204020203" pitchFamily="34" charset="0"/>
                    </a:rPr>
                    <a:t>42,2,%</a:t>
                  </a:r>
                  <a:endParaRPr lang="ru-RU" sz="1600" dirty="0">
                    <a:latin typeface="Bahnschrift SemiBold Condensed" panose="020B0502040204020203" pitchFamily="34" charset="0"/>
                  </a:endParaRP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36DE22A3-B617-FD92-18FD-9E1F31408690}"/>
                    </a:ext>
                  </a:extLst>
                </p:cNvPr>
                <p:cNvSpPr txBox="1"/>
                <p:nvPr/>
              </p:nvSpPr>
              <p:spPr>
                <a:xfrm>
                  <a:off x="2233782" y="4074554"/>
                  <a:ext cx="955653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ru-RU" sz="1600" b="1" dirty="0">
                      <a:latin typeface="Bahnschrift SemiBold Condensed" panose="020B0502040204020203" pitchFamily="34" charset="0"/>
                    </a:rPr>
                    <a:t>2,3%</a:t>
                  </a:r>
                  <a:endParaRPr lang="ru-RU" sz="1600" dirty="0">
                    <a:latin typeface="Bahnschrift SemiBold Condensed" panose="020B0502040204020203" pitchFamily="34" charset="0"/>
                  </a:endParaRPr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87774F2A-2811-E964-ED27-A25951CF6E24}"/>
                    </a:ext>
                  </a:extLst>
                </p:cNvPr>
                <p:cNvSpPr txBox="1"/>
                <p:nvPr/>
              </p:nvSpPr>
              <p:spPr>
                <a:xfrm>
                  <a:off x="815388" y="3251469"/>
                  <a:ext cx="830807" cy="30777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kumimoji="0" lang="ru-RU" sz="1400" b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hnschrift Light Condensed" panose="020B0502040204020203" pitchFamily="34" charset="0"/>
                    </a:rPr>
                    <a:t>КНМ всего</a:t>
                  </a:r>
                  <a:endParaRPr lang="ru-RU" sz="1400" dirty="0">
                    <a:latin typeface="Bahnschrift Light Condensed" panose="020B0502040204020203" pitchFamily="34" charset="0"/>
                  </a:endParaRPr>
                </a:p>
              </p:txBody>
            </p: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C635DB49-9C57-A8FF-FC44-D41EF04A1B38}"/>
                    </a:ext>
                  </a:extLst>
                </p:cNvPr>
                <p:cNvSpPr txBox="1"/>
                <p:nvPr/>
              </p:nvSpPr>
              <p:spPr>
                <a:xfrm>
                  <a:off x="813796" y="4089936"/>
                  <a:ext cx="832400" cy="30777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kumimoji="0" lang="ru-RU" sz="1400" b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hnschrift Light Condensed" panose="020B0502040204020203" pitchFamily="34" charset="0"/>
                    </a:rPr>
                    <a:t>КНМ с МП</a:t>
                  </a:r>
                  <a:endParaRPr lang="ru-RU" sz="1400" b="1" dirty="0">
                    <a:latin typeface="Bahnschrift Light Condensed" panose="020B0502040204020203" pitchFamily="34" charset="0"/>
                  </a:endParaRPr>
                </a:p>
              </p:txBody>
            </p:sp>
            <p:sp>
              <p:nvSpPr>
                <p:cNvPr id="79" name="Прямоугольник: скругленные углы 78">
                  <a:extLst>
                    <a:ext uri="{FF2B5EF4-FFF2-40B4-BE49-F238E27FC236}">
                      <a16:creationId xmlns:a16="http://schemas.microsoft.com/office/drawing/2014/main" id="{58C68781-E331-F817-A3CB-4BFABB1C424C}"/>
                    </a:ext>
                  </a:extLst>
                </p:cNvPr>
                <p:cNvSpPr/>
                <p:nvPr/>
              </p:nvSpPr>
              <p:spPr>
                <a:xfrm>
                  <a:off x="748390" y="2977026"/>
                  <a:ext cx="2415339" cy="1490279"/>
                </a:xfrm>
                <a:prstGeom prst="roundRect">
                  <a:avLst>
                    <a:gd name="adj" fmla="val 9592"/>
                  </a:avLst>
                </a:prstGeom>
                <a:noFill/>
                <a:ln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pic>
        <p:nvPicPr>
          <p:cNvPr id="6" name="Picture 2">
            <a:extLst>
              <a:ext uri="{FF2B5EF4-FFF2-40B4-BE49-F238E27FC236}">
                <a16:creationId xmlns:a16="http://schemas.microsoft.com/office/drawing/2014/main" id="{291460F7-285C-BE1C-075A-E197BAD1F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39" b="7339"/>
          <a:stretch/>
        </p:blipFill>
        <p:spPr bwMode="auto">
          <a:xfrm>
            <a:off x="591624" y="4679932"/>
            <a:ext cx="2471718" cy="1500037"/>
          </a:xfrm>
          <a:prstGeom prst="roundRect">
            <a:avLst>
              <a:gd name="adj" fmla="val 9145"/>
            </a:avLst>
          </a:prstGeom>
          <a:solidFill>
            <a:srgbClr val="FFFFFF"/>
          </a:solidFill>
          <a:ln w="762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contourClr>
              <a:srgbClr val="C0C0C0"/>
            </a:contourClr>
          </a:sp3d>
        </p:spPr>
      </p:pic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C6D80577-5CF0-AE35-B26F-96BAC13CC0F0}"/>
              </a:ext>
            </a:extLst>
          </p:cNvPr>
          <p:cNvGrpSpPr/>
          <p:nvPr/>
        </p:nvGrpSpPr>
        <p:grpSpPr>
          <a:xfrm>
            <a:off x="9188574" y="4684811"/>
            <a:ext cx="2415339" cy="1490279"/>
            <a:chOff x="9067175" y="4663065"/>
            <a:chExt cx="2415339" cy="1490279"/>
          </a:xfrm>
        </p:grpSpPr>
        <p:sp>
          <p:nvSpPr>
            <p:cNvPr id="80" name="Прямоугольник: скругленные углы 79">
              <a:extLst>
                <a:ext uri="{FF2B5EF4-FFF2-40B4-BE49-F238E27FC236}">
                  <a16:creationId xmlns:a16="http://schemas.microsoft.com/office/drawing/2014/main" id="{58AA4814-1D92-A8DD-3A89-DC7AF440BF9B}"/>
                </a:ext>
              </a:extLst>
            </p:cNvPr>
            <p:cNvSpPr/>
            <p:nvPr/>
          </p:nvSpPr>
          <p:spPr>
            <a:xfrm>
              <a:off x="9067175" y="4663065"/>
              <a:ext cx="2415339" cy="1490279"/>
            </a:xfrm>
            <a:prstGeom prst="roundRect">
              <a:avLst>
                <a:gd name="adj" fmla="val 9592"/>
              </a:avLst>
            </a:prstGeom>
            <a:solidFill>
              <a:srgbClr val="156EE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153AC5B-76D8-275C-0B82-84B5B6E2E8C3}"/>
                </a:ext>
              </a:extLst>
            </p:cNvPr>
            <p:cNvSpPr txBox="1"/>
            <p:nvPr/>
          </p:nvSpPr>
          <p:spPr>
            <a:xfrm>
              <a:off x="9199605" y="4777138"/>
              <a:ext cx="2253126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bg1"/>
                  </a:solidFill>
                  <a:latin typeface="Bahnschrift SemiBold Condensed" panose="020B0502040204020203" pitchFamily="34" charset="0"/>
                </a:rPr>
                <a:t>Решение Рабочей группы: </a:t>
              </a:r>
              <a: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Bahnschrift SemiBold Condensed" panose="020B0502040204020203" pitchFamily="34" charset="0"/>
                </a:rPr>
                <a:t> </a:t>
              </a:r>
              <a: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schemeClr val="accent3">
                      <a:lumMod val="20000"/>
                      <a:lumOff val="80000"/>
                    </a:schemeClr>
                  </a:solidFill>
                  <a:uLnTx/>
                  <a:uFillTx/>
                  <a:latin typeface="Bahnschrift SemiBold Condensed" panose="020B0502040204020203" pitchFamily="34" charset="0"/>
                </a:rPr>
                <a:t>30 % КНМ </a:t>
              </a:r>
              <a:b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Bahnschrift SemiBold Condensed" panose="020B0502040204020203" pitchFamily="34" charset="0"/>
                </a:rPr>
              </a:br>
              <a: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Bahnschrift SemiBold Condensed" panose="020B0502040204020203" pitchFamily="34" charset="0"/>
                </a:rPr>
                <a:t>с МП «Инспектор» </a:t>
              </a:r>
              <a:b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Bahnschrift SemiBold Condensed" panose="020B0502040204020203" pitchFamily="34" charset="0"/>
                </a:rPr>
              </a:br>
              <a:r>
                <a:rPr lang="ru-RU" dirty="0">
                  <a:solidFill>
                    <a:schemeClr val="bg1"/>
                  </a:solidFill>
                  <a:latin typeface="Bahnschrift SemiBold Condensed" panose="020B0502040204020203" pitchFamily="34" charset="0"/>
                </a:rPr>
                <a:t>в 3 квартале 2025 г. </a:t>
              </a:r>
            </a:p>
          </p:txBody>
        </p:sp>
      </p:grp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D589DAAF-D8CC-9290-310C-E34A90F729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145"/>
            <a:ext cx="12401550" cy="90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35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6B9FA-A41D-4457-BD7D-6049C9C83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Прямоугольник: скругленные углы 76">
            <a:extLst>
              <a:ext uri="{FF2B5EF4-FFF2-40B4-BE49-F238E27FC236}">
                <a16:creationId xmlns:a16="http://schemas.microsoft.com/office/drawing/2014/main" id="{1A2D0C30-A6E6-5434-16E1-553D4550F2E1}"/>
              </a:ext>
            </a:extLst>
          </p:cNvPr>
          <p:cNvSpPr/>
          <p:nvPr/>
        </p:nvSpPr>
        <p:spPr>
          <a:xfrm>
            <a:off x="395416" y="1158648"/>
            <a:ext cx="11437464" cy="4787899"/>
          </a:xfrm>
          <a:prstGeom prst="roundRect">
            <a:avLst>
              <a:gd name="adj" fmla="val 4966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4EEE050-2022-2B05-E19E-05BDDFD37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5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9ABED821-5417-4E31-0921-C8A8664690A0}"/>
              </a:ext>
            </a:extLst>
          </p:cNvPr>
          <p:cNvSpPr/>
          <p:nvPr/>
        </p:nvSpPr>
        <p:spPr>
          <a:xfrm>
            <a:off x="0" y="85928"/>
            <a:ext cx="12192000" cy="720000"/>
          </a:xfrm>
          <a:prstGeom prst="round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Использование МП «Инспектор» ОИВ на 22.10.2025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14DB291-E6C8-63EC-983A-0DD4FC71F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632537"/>
              </p:ext>
            </p:extLst>
          </p:nvPr>
        </p:nvGraphicFramePr>
        <p:xfrm>
          <a:off x="679623" y="1819048"/>
          <a:ext cx="10900961" cy="38721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557292">
                  <a:extLst>
                    <a:ext uri="{9D8B030D-6E8A-4147-A177-3AD203B41FA5}">
                      <a16:colId xmlns:a16="http://schemas.microsoft.com/office/drawing/2014/main" val="3859250919"/>
                    </a:ext>
                  </a:extLst>
                </a:gridCol>
                <a:gridCol w="3965297">
                  <a:extLst>
                    <a:ext uri="{9D8B030D-6E8A-4147-A177-3AD203B41FA5}">
                      <a16:colId xmlns:a16="http://schemas.microsoft.com/office/drawing/2014/main" val="106155977"/>
                    </a:ext>
                  </a:extLst>
                </a:gridCol>
                <a:gridCol w="2120552">
                  <a:extLst>
                    <a:ext uri="{9D8B030D-6E8A-4147-A177-3AD203B41FA5}">
                      <a16:colId xmlns:a16="http://schemas.microsoft.com/office/drawing/2014/main" val="814541798"/>
                    </a:ext>
                  </a:extLst>
                </a:gridCol>
                <a:gridCol w="1728880">
                  <a:extLst>
                    <a:ext uri="{9D8B030D-6E8A-4147-A177-3AD203B41FA5}">
                      <a16:colId xmlns:a16="http://schemas.microsoft.com/office/drawing/2014/main" val="4156031839"/>
                    </a:ext>
                  </a:extLst>
                </a:gridCol>
                <a:gridCol w="1331229">
                  <a:extLst>
                    <a:ext uri="{9D8B030D-6E8A-4147-A177-3AD203B41FA5}">
                      <a16:colId xmlns:a16="http://schemas.microsoft.com/office/drawing/2014/main" val="998601571"/>
                    </a:ext>
                  </a:extLst>
                </a:gridCol>
                <a:gridCol w="1197711">
                  <a:extLst>
                    <a:ext uri="{9D8B030D-6E8A-4147-A177-3AD203B41FA5}">
                      <a16:colId xmlns:a16="http://schemas.microsoft.com/office/drawing/2014/main" val="4227580338"/>
                    </a:ext>
                  </a:extLst>
                </a:gridCol>
              </a:tblGrid>
              <a:tr h="63545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№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Наименование КНО 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Всего КНМ+ПМ </a:t>
                      </a:r>
                      <a:br>
                        <a:rPr lang="ru-RU" sz="1800" b="1" dirty="0">
                          <a:latin typeface="Bahnschrift SemiBold SemiConden" panose="020B0502040204020203" pitchFamily="34" charset="0"/>
                        </a:rPr>
                      </a:b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с МП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% применения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ПВ в ГАСУ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КНМ </a:t>
                      </a:r>
                      <a:br>
                        <a:rPr lang="ru-RU" sz="1800" b="1" dirty="0">
                          <a:latin typeface="Bahnschrift SemiBold SemiConden" panose="020B0502040204020203" pitchFamily="34" charset="0"/>
                        </a:rPr>
                      </a:b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в ГАСУ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844013"/>
                  </a:ext>
                </a:extLst>
              </a:tr>
              <a:tr h="662956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Bahnschrift SemiLight Condensed" panose="020B0502040204020203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SemiLight 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природных ресурсов, лесного хозяйства и экологии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effectLst/>
                          <a:latin typeface="Bahnschrift SemiLight Condensed" panose="020B0502040204020203" pitchFamily="34" charset="0"/>
                        </a:rPr>
                        <a:t>2</a:t>
                      </a:r>
                      <a:endParaRPr lang="ru-RU" sz="1800" b="1" dirty="0"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rgbClr val="C00000"/>
                          </a:solidFill>
                          <a:effectLst/>
                          <a:latin typeface="Bahnschrift Semi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3,8%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Bahnschrift SemiLight Condensed" panose="020B0502040204020203" pitchFamily="34" charset="0"/>
                        </a:rPr>
                        <a:t>52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Bahnschrift Semi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4317411"/>
                  </a:ext>
                </a:extLst>
              </a:tr>
              <a:tr h="508319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Bahnschrift SemiLight Condensed" panose="020B0502040204020203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SemiLight Condensed" panose="020B0502040204020203" pitchFamily="34" charset="0"/>
                        </a:rPr>
                        <a:t>Инспекция госстройнадзора (в части долевого надзора)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latin typeface="Bahnschrift SemiLight Condensed" panose="020B0502040204020203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Bahnschrift SemiLight Condensed" panose="020B0502040204020203" pitchFamily="34" charset="0"/>
                        </a:rPr>
                        <a:t>6,4%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31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>
                          <a:solidFill>
                            <a:schemeClr val="tx1"/>
                          </a:solidFill>
                          <a:effectLst/>
                          <a:latin typeface="Bahnschrift SemiLight Condensed" panose="020B0502040204020203" pitchFamily="34" charset="0"/>
                        </a:rPr>
                        <a:t>0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Bahnschrift SemiLight Condensed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2965969"/>
                  </a:ext>
                </a:extLst>
              </a:tr>
              <a:tr h="666971">
                <a:tc>
                  <a:txBody>
                    <a:bodyPr/>
                    <a:lstStyle/>
                    <a:p>
                      <a:pPr algn="ctr"/>
                      <a:r>
                        <a:rPr lang="ru-RU" sz="1800" b="0">
                          <a:latin typeface="Bahnschrift SemiLight Condensed" panose="020B0502040204020203" pitchFamily="34" charset="0"/>
                        </a:rPr>
                        <a:t>3</a:t>
                      </a:r>
                      <a:endParaRPr lang="ru-RU" sz="1800" b="0" dirty="0"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SemiLight Condensed" panose="020B0502040204020203" pitchFamily="34" charset="0"/>
                        </a:rPr>
                        <a:t>Комитет по труду и занятости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latin typeface="Bahnschrift SemiLight Condensed" panose="020B0502040204020203" pitchFamily="34" charset="0"/>
                        </a:rPr>
                        <a:t>1</a:t>
                      </a:r>
                      <a:endParaRPr lang="ru-RU" sz="1800" b="1" dirty="0"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Bahnschrift SemiLight Condensed" panose="020B0502040204020203" pitchFamily="34" charset="0"/>
                        </a:rPr>
                        <a:t>6,25%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346292"/>
                  </a:ext>
                </a:extLst>
              </a:tr>
              <a:tr h="666971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Bahnschrift SemiLight Condensed" panose="020B0502040204020203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SemiLight 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транспорта и дорожного хозяйства 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latin typeface="Bahnschrift SemiLight Condensed" panose="020B0502040204020203" pitchFamily="34" charset="0"/>
                        </a:rPr>
                        <a:t>1</a:t>
                      </a:r>
                      <a:endParaRPr lang="ru-RU" sz="1800" b="1" dirty="0"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rgbClr val="C00000"/>
                          </a:solidFill>
                          <a:latin typeface="Bahnschrift SemiLight Condensed" panose="020B0502040204020203" pitchFamily="34" charset="0"/>
                        </a:rPr>
                        <a:t>9%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1845403"/>
                  </a:ext>
                </a:extLst>
              </a:tr>
              <a:tr h="604246">
                <a:tc>
                  <a:txBody>
                    <a:bodyPr/>
                    <a:lstStyle/>
                    <a:p>
                      <a:pPr algn="ctr"/>
                      <a:r>
                        <a:rPr lang="ru-RU" sz="1800" b="0">
                          <a:latin typeface="Bahnschrift SemiLight Condensed" panose="020B0502040204020203" pitchFamily="34" charset="0"/>
                        </a:rPr>
                        <a:t>5</a:t>
                      </a:r>
                      <a:endParaRPr lang="ru-RU" sz="1800" b="0" dirty="0"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SemiLight 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сельского хозяйства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rgbClr val="C00000"/>
                          </a:solidFill>
                          <a:effectLst/>
                          <a:latin typeface="Bahnschrift Semi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Bahnschrift SemiLight Condensed" panose="020B0502040204020203" pitchFamily="34" charset="0"/>
                        </a:rPr>
                        <a:t>23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Bahnschrift SemiLight Condensed" panose="020B0502040204020203" pitchFamily="34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976777"/>
                  </a:ext>
                </a:extLst>
              </a:tr>
            </a:tbl>
          </a:graphicData>
        </a:graphic>
      </p:graphicFrame>
      <p:sp>
        <p:nvSpPr>
          <p:cNvPr id="72" name="TextBox 71">
            <a:extLst>
              <a:ext uri="{FF2B5EF4-FFF2-40B4-BE49-F238E27FC236}">
                <a16:creationId xmlns:a16="http://schemas.microsoft.com/office/drawing/2014/main" id="{CC0293A6-ECA4-BBE5-3BC2-B15B66EC7124}"/>
              </a:ext>
            </a:extLst>
          </p:cNvPr>
          <p:cNvSpPr txBox="1"/>
          <p:nvPr/>
        </p:nvSpPr>
        <p:spPr>
          <a:xfrm>
            <a:off x="1099752" y="1348636"/>
            <a:ext cx="104635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solidFill>
                  <a:srgbClr val="0070C0"/>
                </a:solidFill>
                <a:latin typeface="Bahnschrift SemiBold SemiConden" panose="020B0502040204020203" pitchFamily="34" charset="0"/>
                <a:cs typeface="Calibri"/>
              </a:rPr>
              <a:t>ОИВ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  с низким уровнем использования МП «Инспектор» при проведении </a:t>
            </a:r>
            <a:r>
              <a:rPr lang="ru-RU" sz="1800" dirty="0" err="1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профвизитов</a:t>
            </a:r>
            <a:endParaRPr lang="ru-RU" dirty="0"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CDE1C181-854F-4BBC-D4CA-DAEC096518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9208"/>
            <a:ext cx="12401550" cy="1230609"/>
          </a:xfrm>
          <a:prstGeom prst="rect">
            <a:avLst/>
          </a:prstGeom>
        </p:spPr>
      </p:pic>
      <p:sp>
        <p:nvSpPr>
          <p:cNvPr id="5" name="AutoShape 4" descr="Picture background">
            <a:extLst>
              <a:ext uri="{FF2B5EF4-FFF2-40B4-BE49-F238E27FC236}">
                <a16:creationId xmlns:a16="http://schemas.microsoft.com/office/drawing/2014/main" id="{342114F9-E376-B369-8C6B-E377912F36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367484" y="345417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415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17A89-AD6F-A7EA-E962-0A745F6D1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Диаграмма 20">
            <a:extLst>
              <a:ext uri="{FF2B5EF4-FFF2-40B4-BE49-F238E27FC236}">
                <a16:creationId xmlns:a16="http://schemas.microsoft.com/office/drawing/2014/main" id="{6D0F47C4-F125-7C8C-6D06-F99B356C90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8257641"/>
              </p:ext>
            </p:extLst>
          </p:nvPr>
        </p:nvGraphicFramePr>
        <p:xfrm>
          <a:off x="4315071" y="1095182"/>
          <a:ext cx="2782772" cy="4463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9A521B1-7240-ADED-7682-3FEF38121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6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CF8AC2AA-78C4-2A07-8F0A-E8A34790708B}"/>
              </a:ext>
            </a:extLst>
          </p:cNvPr>
          <p:cNvSpPr/>
          <p:nvPr/>
        </p:nvSpPr>
        <p:spPr>
          <a:xfrm>
            <a:off x="0" y="95453"/>
            <a:ext cx="12192000" cy="564222"/>
          </a:xfrm>
          <a:prstGeom prst="round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Использование МП «Инспектор» городскими и муниципальными округами на 22.10.2025</a:t>
            </a: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560883C-5F7D-7026-6A89-EBE418F443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58509"/>
            <a:ext cx="12401550" cy="110130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56D11CF-34AE-3654-3493-EF6B0B85F23A}"/>
              </a:ext>
            </a:extLst>
          </p:cNvPr>
          <p:cNvSpPr txBox="1"/>
          <p:nvPr/>
        </p:nvSpPr>
        <p:spPr>
          <a:xfrm>
            <a:off x="6732237" y="2090459"/>
            <a:ext cx="4418658" cy="658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Light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Управление «Жилищная инспекция Волгограда» департамента ЖКХ и ТЭК администрации Волгограда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B10E14-78FD-C5BA-9656-5BFF665B781A}"/>
              </a:ext>
            </a:extLst>
          </p:cNvPr>
          <p:cNvSpPr txBox="1"/>
          <p:nvPr/>
        </p:nvSpPr>
        <p:spPr>
          <a:xfrm>
            <a:off x="6732237" y="3591004"/>
            <a:ext cx="5428667" cy="697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Light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Комитет жилищно-коммунального хозяйства и капитального строительства администрации городского округа - город Камышин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A194197-8B3E-5317-0F74-BDD5D5F70768}"/>
              </a:ext>
            </a:extLst>
          </p:cNvPr>
          <p:cNvSpPr txBox="1"/>
          <p:nvPr/>
        </p:nvSpPr>
        <p:spPr>
          <a:xfrm>
            <a:off x="6732237" y="4440059"/>
            <a:ext cx="4969612" cy="378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Light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Администрация муниципального округа город Михайловка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1BC0D0D-C987-A3F3-9B5E-3F99AE25534E}"/>
              </a:ext>
            </a:extLst>
          </p:cNvPr>
          <p:cNvSpPr txBox="1"/>
          <p:nvPr/>
        </p:nvSpPr>
        <p:spPr>
          <a:xfrm>
            <a:off x="6732237" y="4837782"/>
            <a:ext cx="4419599" cy="362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Light 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Администрация городского округа город Фролово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532BF7E-A381-38B0-FB75-E5DC1F6AFABE}"/>
              </a:ext>
            </a:extLst>
          </p:cNvPr>
          <p:cNvSpPr txBox="1"/>
          <p:nvPr/>
        </p:nvSpPr>
        <p:spPr>
          <a:xfrm>
            <a:off x="6732237" y="5249624"/>
            <a:ext cx="4419599" cy="378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Light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город Урюпинск</a:t>
            </a:r>
          </a:p>
        </p:txBody>
      </p:sp>
      <p:grpSp>
        <p:nvGrpSpPr>
          <p:cNvPr id="48" name="Группа 47">
            <a:extLst>
              <a:ext uri="{FF2B5EF4-FFF2-40B4-BE49-F238E27FC236}">
                <a16:creationId xmlns:a16="http://schemas.microsoft.com/office/drawing/2014/main" id="{560418BA-685E-351A-6FC7-F6A941434848}"/>
              </a:ext>
            </a:extLst>
          </p:cNvPr>
          <p:cNvGrpSpPr/>
          <p:nvPr/>
        </p:nvGrpSpPr>
        <p:grpSpPr>
          <a:xfrm>
            <a:off x="-749664" y="1442624"/>
            <a:ext cx="5843823" cy="3768545"/>
            <a:chOff x="179152" y="1427957"/>
            <a:chExt cx="5843823" cy="3768545"/>
          </a:xfrm>
        </p:grpSpPr>
        <p:graphicFrame>
          <p:nvGraphicFramePr>
            <p:cNvPr id="41" name="Диаграмма 40">
              <a:extLst>
                <a:ext uri="{FF2B5EF4-FFF2-40B4-BE49-F238E27FC236}">
                  <a16:creationId xmlns:a16="http://schemas.microsoft.com/office/drawing/2014/main" id="{915CAD7F-80AA-0014-ED93-4F1B7B35BFE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883678823"/>
                </p:ext>
              </p:extLst>
            </p:nvPr>
          </p:nvGraphicFramePr>
          <p:xfrm>
            <a:off x="179152" y="1427957"/>
            <a:ext cx="5843823" cy="376854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pSp>
          <p:nvGrpSpPr>
            <p:cNvPr id="42" name="Группа 41">
              <a:extLst>
                <a:ext uri="{FF2B5EF4-FFF2-40B4-BE49-F238E27FC236}">
                  <a16:creationId xmlns:a16="http://schemas.microsoft.com/office/drawing/2014/main" id="{1B51806E-3A44-A39D-E3BD-51045C6749D8}"/>
                </a:ext>
              </a:extLst>
            </p:cNvPr>
            <p:cNvGrpSpPr/>
            <p:nvPr/>
          </p:nvGrpSpPr>
          <p:grpSpPr>
            <a:xfrm>
              <a:off x="2389645" y="2660978"/>
              <a:ext cx="1422836" cy="1268876"/>
              <a:chOff x="1170323" y="4942439"/>
              <a:chExt cx="605438" cy="806459"/>
            </a:xfrm>
          </p:grpSpPr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1A2DC004-E075-603B-A13E-981835A8BC60}"/>
                  </a:ext>
                </a:extLst>
              </p:cNvPr>
              <p:cNvSpPr txBox="1"/>
              <p:nvPr/>
            </p:nvSpPr>
            <p:spPr>
              <a:xfrm>
                <a:off x="1170323" y="5410153"/>
                <a:ext cx="605438" cy="33874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ru-RU" sz="1600" b="1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КНМ+ПВ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ru-RU" sz="1600" i="0" u="none" strike="noStrike" baseline="0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всего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577C654-DC21-B679-8434-3F7600284763}"/>
                  </a:ext>
                </a:extLst>
              </p:cNvPr>
              <p:cNvSpPr txBox="1"/>
              <p:nvPr/>
            </p:nvSpPr>
            <p:spPr>
              <a:xfrm>
                <a:off x="1170323" y="4942439"/>
                <a:ext cx="605438" cy="49143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>
                <a:defPPr>
                  <a:defRPr lang="ru-RU"/>
                </a:defPPr>
                <a:lvl1pPr marR="0" lvl="0" indent="0" fontAlgn="auto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lvl1pPr>
              </a:lstStyle>
              <a:p>
                <a:pPr algn="ctr"/>
                <a:r>
                  <a:rPr lang="ru-RU" sz="4800" dirty="0"/>
                  <a:t>673</a:t>
                </a:r>
              </a:p>
            </p:txBody>
          </p:sp>
        </p:grp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5DC16CA8-8046-8194-24F7-E108281FDF0A}"/>
              </a:ext>
            </a:extLst>
          </p:cNvPr>
          <p:cNvSpPr txBox="1"/>
          <p:nvPr/>
        </p:nvSpPr>
        <p:spPr>
          <a:xfrm>
            <a:off x="3043884" y="2940287"/>
            <a:ext cx="1799677" cy="7732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ctr"/>
            <a:endParaRPr lang="ru-RU" sz="2800" b="1" dirty="0">
              <a:solidFill>
                <a:srgbClr val="92D050"/>
              </a:solidFill>
              <a:latin typeface="Bahnschrift SemiBold Condensed" panose="020B0502040204020203" pitchFamily="34" charset="0"/>
            </a:endParaRPr>
          </a:p>
        </p:txBody>
      </p: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A1DEC8BA-413F-93C8-3864-181DC83EF74D}"/>
              </a:ext>
            </a:extLst>
          </p:cNvPr>
          <p:cNvGrpSpPr/>
          <p:nvPr/>
        </p:nvGrpSpPr>
        <p:grpSpPr>
          <a:xfrm>
            <a:off x="2982898" y="2859209"/>
            <a:ext cx="1924320" cy="919586"/>
            <a:chOff x="1068358" y="5075480"/>
            <a:chExt cx="818827" cy="584461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7CD04A3-B3CC-7A0C-97AC-4C78F30098BE}"/>
                </a:ext>
              </a:extLst>
            </p:cNvPr>
            <p:cNvSpPr txBox="1"/>
            <p:nvPr/>
          </p:nvSpPr>
          <p:spPr>
            <a:xfrm>
              <a:off x="1068358" y="5321196"/>
              <a:ext cx="818827" cy="338745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ru-RU" sz="1400" b="1" dirty="0">
                  <a:latin typeface="Bahnschrift SemiLight" panose="020B0502040204020203" pitchFamily="34" charset="0"/>
                  <a:ea typeface="Inter" panose="02000503000000020004" pitchFamily="2" charset="0"/>
                </a:rPr>
                <a:t>КНМ+ПВ</a:t>
              </a:r>
            </a:p>
            <a:p>
              <a:pPr algn="ctr">
                <a:lnSpc>
                  <a:spcPct val="90000"/>
                </a:lnSpc>
              </a:pPr>
              <a:r>
                <a:rPr lang="ru-RU" sz="1400" i="0" u="none" strike="noStrike" baseline="0" dirty="0">
                  <a:latin typeface="Bahnschrift SemiLight" panose="020B0502040204020203" pitchFamily="34" charset="0"/>
                  <a:ea typeface="Inter" panose="02000503000000020004" pitchFamily="2" charset="0"/>
                </a:rPr>
                <a:t>с МП "Инспектор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8245A42-B62C-ED86-AA99-E132AA705870}"/>
                </a:ext>
              </a:extLst>
            </p:cNvPr>
            <p:cNvSpPr txBox="1"/>
            <p:nvPr/>
          </p:nvSpPr>
          <p:spPr>
            <a:xfrm>
              <a:off x="1175052" y="5075480"/>
              <a:ext cx="605438" cy="245716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>
              <a:defPPr>
                <a:defRPr lang="ru-RU"/>
              </a:defPPr>
              <a:lvl1pPr marR="0" lvl="0" indent="0" fontAlgn="auto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hnschrift SemiBold Condensed"/>
                  <a:ea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algn="ctr"/>
              <a:r>
                <a:rPr lang="ru-RU" sz="2800" dirty="0">
                  <a:solidFill>
                    <a:schemeClr val="tx1"/>
                  </a:solidFill>
                </a:rPr>
                <a:t>247</a:t>
              </a:r>
            </a:p>
          </p:txBody>
        </p:sp>
      </p:grp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39D62D12-788E-5F09-EB74-2103AF4EB404}"/>
              </a:ext>
            </a:extLst>
          </p:cNvPr>
          <p:cNvCxnSpPr>
            <a:cxnSpLocks/>
          </p:cNvCxnSpPr>
          <p:nvPr/>
        </p:nvCxnSpPr>
        <p:spPr>
          <a:xfrm flipV="1">
            <a:off x="2750185" y="1239375"/>
            <a:ext cx="2534688" cy="449266"/>
          </a:xfrm>
          <a:prstGeom prst="line">
            <a:avLst/>
          </a:prstGeom>
          <a:ln>
            <a:solidFill>
              <a:srgbClr val="009D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CC3DFB42-E750-6EC7-727A-3A2765ACA97B}"/>
              </a:ext>
            </a:extLst>
          </p:cNvPr>
          <p:cNvCxnSpPr>
            <a:cxnSpLocks/>
          </p:cNvCxnSpPr>
          <p:nvPr/>
        </p:nvCxnSpPr>
        <p:spPr>
          <a:xfrm>
            <a:off x="2873215" y="4907034"/>
            <a:ext cx="2411658" cy="507384"/>
          </a:xfrm>
          <a:prstGeom prst="line">
            <a:avLst/>
          </a:prstGeom>
          <a:ln>
            <a:solidFill>
              <a:srgbClr val="009D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Группа 60">
            <a:extLst>
              <a:ext uri="{FF2B5EF4-FFF2-40B4-BE49-F238E27FC236}">
                <a16:creationId xmlns:a16="http://schemas.microsoft.com/office/drawing/2014/main" id="{42239F49-783F-E680-AA79-B438A5427F76}"/>
              </a:ext>
            </a:extLst>
          </p:cNvPr>
          <p:cNvGrpSpPr/>
          <p:nvPr/>
        </p:nvGrpSpPr>
        <p:grpSpPr>
          <a:xfrm>
            <a:off x="5558743" y="3727953"/>
            <a:ext cx="1152000" cy="405804"/>
            <a:chOff x="6200776" y="3746661"/>
            <a:chExt cx="1152000" cy="405804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F8630AB9-5811-F8E4-587A-3B86C3C62AE8}"/>
                </a:ext>
              </a:extLst>
            </p:cNvPr>
            <p:cNvSpPr txBox="1"/>
            <p:nvPr/>
          </p:nvSpPr>
          <p:spPr>
            <a:xfrm>
              <a:off x="6200776" y="3746661"/>
              <a:ext cx="1152000" cy="40580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49</a:t>
              </a:r>
              <a:r>
                <a:rPr lang="ru-RU" sz="10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 </a:t>
              </a:r>
              <a:r>
                <a:rPr lang="ru-RU" sz="2000" b="1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endParaRPr lang="ru-RU" sz="2400" b="1" dirty="0">
                <a:solidFill>
                  <a:srgbClr val="00B050"/>
                </a:solidFill>
                <a:latin typeface="Bahnschrift SemiBold Condensed" panose="020B0502040204020203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1E68B76-A588-A5A6-B4F5-13E8D88FD170}"/>
                </a:ext>
              </a:extLst>
            </p:cNvPr>
            <p:cNvSpPr txBox="1"/>
            <p:nvPr/>
          </p:nvSpPr>
          <p:spPr>
            <a:xfrm>
              <a:off x="6705992" y="3791472"/>
              <a:ext cx="571071" cy="307004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+47 ПВ</a:t>
              </a:r>
            </a:p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+2 КНМ</a:t>
              </a:r>
              <a:endParaRPr lang="ru-RU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62" name="Группа 61">
            <a:extLst>
              <a:ext uri="{FF2B5EF4-FFF2-40B4-BE49-F238E27FC236}">
                <a16:creationId xmlns:a16="http://schemas.microsoft.com/office/drawing/2014/main" id="{0F0DB031-E4F2-67C0-AE65-57E22A97A3EF}"/>
              </a:ext>
            </a:extLst>
          </p:cNvPr>
          <p:cNvGrpSpPr/>
          <p:nvPr/>
        </p:nvGrpSpPr>
        <p:grpSpPr>
          <a:xfrm>
            <a:off x="5558743" y="2263303"/>
            <a:ext cx="1150328" cy="361534"/>
            <a:chOff x="5901643" y="2434753"/>
            <a:chExt cx="1150328" cy="361534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46DF350-115A-E878-0E65-D80CFDF4AC0A}"/>
                </a:ext>
              </a:extLst>
            </p:cNvPr>
            <p:cNvSpPr txBox="1"/>
            <p:nvPr/>
          </p:nvSpPr>
          <p:spPr>
            <a:xfrm>
              <a:off x="5901643" y="2434753"/>
              <a:ext cx="1150328" cy="36153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141</a:t>
              </a:r>
              <a:r>
                <a:rPr lang="ru-RU" sz="2000" b="1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endParaRPr lang="ru-RU" sz="2400" b="1" dirty="0">
                <a:solidFill>
                  <a:srgbClr val="00B050"/>
                </a:solidFill>
                <a:latin typeface="Bahnschrift SemiBold Condensed" panose="020B0502040204020203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8B17D196-7108-3E8A-2A8A-7043ACE072CA}"/>
                </a:ext>
              </a:extLst>
            </p:cNvPr>
            <p:cNvSpPr txBox="1"/>
            <p:nvPr/>
          </p:nvSpPr>
          <p:spPr>
            <a:xfrm>
              <a:off x="6470544" y="2501130"/>
              <a:ext cx="580379" cy="202730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+140 ПВ</a:t>
              </a:r>
            </a:p>
          </p:txBody>
        </p:sp>
      </p:grpSp>
      <p:grpSp>
        <p:nvGrpSpPr>
          <p:cNvPr id="63" name="Группа 62">
            <a:extLst>
              <a:ext uri="{FF2B5EF4-FFF2-40B4-BE49-F238E27FC236}">
                <a16:creationId xmlns:a16="http://schemas.microsoft.com/office/drawing/2014/main" id="{57037324-25BA-8DCF-3D36-B247257E198B}"/>
              </a:ext>
            </a:extLst>
          </p:cNvPr>
          <p:cNvGrpSpPr/>
          <p:nvPr/>
        </p:nvGrpSpPr>
        <p:grpSpPr>
          <a:xfrm>
            <a:off x="5558743" y="4448363"/>
            <a:ext cx="1152000" cy="362150"/>
            <a:chOff x="6027595" y="4624599"/>
            <a:chExt cx="1152000" cy="435130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7B65E7F-FB12-85DE-CBDC-D7DE8B32042E}"/>
                </a:ext>
              </a:extLst>
            </p:cNvPr>
            <p:cNvSpPr txBox="1"/>
            <p:nvPr/>
          </p:nvSpPr>
          <p:spPr>
            <a:xfrm>
              <a:off x="6027595" y="4624599"/>
              <a:ext cx="1152000" cy="43513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21 </a:t>
              </a:r>
              <a:r>
                <a:rPr lang="ru-RU" sz="2000" b="1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endParaRPr lang="ru-RU" sz="2400" b="1" dirty="0">
                <a:solidFill>
                  <a:srgbClr val="00B050"/>
                </a:solidFill>
                <a:latin typeface="Bahnschrift SemiBold Condensed" panose="020B0502040204020203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DE75F95-BE7D-A665-22B0-FFD758A08AC3}"/>
                </a:ext>
              </a:extLst>
            </p:cNvPr>
            <p:cNvSpPr txBox="1"/>
            <p:nvPr/>
          </p:nvSpPr>
          <p:spPr>
            <a:xfrm>
              <a:off x="6490383" y="4736154"/>
              <a:ext cx="580379" cy="202730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+19 ПВ</a:t>
              </a:r>
            </a:p>
          </p:txBody>
        </p:sp>
      </p:grpSp>
      <p:grpSp>
        <p:nvGrpSpPr>
          <p:cNvPr id="64" name="Группа 63">
            <a:extLst>
              <a:ext uri="{FF2B5EF4-FFF2-40B4-BE49-F238E27FC236}">
                <a16:creationId xmlns:a16="http://schemas.microsoft.com/office/drawing/2014/main" id="{A2D34C11-A6EC-EA63-4F6B-66942041B9AA}"/>
              </a:ext>
            </a:extLst>
          </p:cNvPr>
          <p:cNvGrpSpPr/>
          <p:nvPr/>
        </p:nvGrpSpPr>
        <p:grpSpPr>
          <a:xfrm>
            <a:off x="5558743" y="4837782"/>
            <a:ext cx="1152000" cy="362150"/>
            <a:chOff x="6027595" y="4624599"/>
            <a:chExt cx="1152000" cy="435130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F453C7BA-9A60-6378-33F6-2574F3565EBE}"/>
                </a:ext>
              </a:extLst>
            </p:cNvPr>
            <p:cNvSpPr txBox="1"/>
            <p:nvPr/>
          </p:nvSpPr>
          <p:spPr>
            <a:xfrm>
              <a:off x="6027595" y="4624599"/>
              <a:ext cx="1152000" cy="43513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19 </a:t>
              </a:r>
              <a:r>
                <a:rPr lang="ru-RU" sz="2000" b="1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endParaRPr lang="ru-RU" sz="2400" b="1" dirty="0">
                <a:solidFill>
                  <a:srgbClr val="00B050"/>
                </a:solidFill>
                <a:latin typeface="Bahnschrift SemiBold Condensed" panose="020B0502040204020203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96B0374-E889-940F-0952-20A7F1297A1E}"/>
                </a:ext>
              </a:extLst>
            </p:cNvPr>
            <p:cNvSpPr txBox="1"/>
            <p:nvPr/>
          </p:nvSpPr>
          <p:spPr>
            <a:xfrm>
              <a:off x="6490383" y="4736154"/>
              <a:ext cx="580379" cy="202730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+16 ПВ</a:t>
              </a:r>
            </a:p>
          </p:txBody>
        </p: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A95A511B-44FF-FA12-3030-8EF399A3C0C1}"/>
              </a:ext>
            </a:extLst>
          </p:cNvPr>
          <p:cNvGrpSpPr/>
          <p:nvPr/>
        </p:nvGrpSpPr>
        <p:grpSpPr>
          <a:xfrm>
            <a:off x="5558743" y="5257928"/>
            <a:ext cx="1152000" cy="362150"/>
            <a:chOff x="6027595" y="4624599"/>
            <a:chExt cx="1152000" cy="435130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6216D101-ADB3-4F29-B1C8-1F173E7CF91D}"/>
                </a:ext>
              </a:extLst>
            </p:cNvPr>
            <p:cNvSpPr txBox="1"/>
            <p:nvPr/>
          </p:nvSpPr>
          <p:spPr>
            <a:xfrm>
              <a:off x="6027595" y="4624599"/>
              <a:ext cx="1152000" cy="43513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17 </a:t>
              </a:r>
              <a:r>
                <a:rPr lang="ru-RU" sz="2000" b="1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endParaRPr lang="ru-RU" sz="2400" b="1" dirty="0">
                <a:solidFill>
                  <a:srgbClr val="00B050"/>
                </a:solidFill>
                <a:latin typeface="Bahnschrift SemiBold Condensed" panose="020B0502040204020203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9D9A173-89CE-672C-A979-46A70C049D17}"/>
                </a:ext>
              </a:extLst>
            </p:cNvPr>
            <p:cNvSpPr txBox="1"/>
            <p:nvPr/>
          </p:nvSpPr>
          <p:spPr>
            <a:xfrm>
              <a:off x="6490382" y="4726106"/>
              <a:ext cx="580379" cy="202730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+14 ПВ</a:t>
              </a:r>
            </a:p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+3 КНМ</a:t>
              </a: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CE364B0-F494-3A25-F537-1D1D685C61E2}"/>
              </a:ext>
            </a:extLst>
          </p:cNvPr>
          <p:cNvSpPr txBox="1"/>
          <p:nvPr/>
        </p:nvSpPr>
        <p:spPr>
          <a:xfrm>
            <a:off x="6736630" y="1342756"/>
            <a:ext cx="46616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defRPr>
            </a:lvl1pPr>
          </a:lstStyle>
          <a:p>
            <a:r>
              <a:rPr lang="ru-RU" sz="2400" dirty="0">
                <a:solidFill>
                  <a:srgbClr val="0E6EC3"/>
                </a:solidFill>
              </a:rPr>
              <a:t>Прирост мероприятий в разрезе КНО</a:t>
            </a:r>
          </a:p>
        </p:txBody>
      </p:sp>
    </p:spTree>
    <p:extLst>
      <p:ext uri="{BB962C8B-B14F-4D97-AF65-F5344CB8AC3E}">
        <p14:creationId xmlns:p14="http://schemas.microsoft.com/office/powerpoint/2010/main" val="643666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E0BF1-53EB-58B4-5D19-332D105A7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0C1E812D-6691-3EBA-C937-C4CD77FA8DAF}"/>
              </a:ext>
            </a:extLst>
          </p:cNvPr>
          <p:cNvSpPr/>
          <p:nvPr/>
        </p:nvSpPr>
        <p:spPr>
          <a:xfrm>
            <a:off x="0" y="81554"/>
            <a:ext cx="12192000" cy="720000"/>
          </a:xfrm>
          <a:prstGeom prst="round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80000"/>
              </a:lnSpc>
            </a:pPr>
            <a:r>
              <a:rPr lang="ru-RU" sz="23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Предложения в проект решения Рабочей группы</a:t>
            </a: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58D40A41-C00A-9262-2EF1-CC5DCDCA6D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436" y="5758775"/>
            <a:ext cx="12401550" cy="1207978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3E21FD3-2B2E-89A9-F9B4-405C819B6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7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4C93E8AF-FED8-9E89-C728-452C91AB8CB6}"/>
              </a:ext>
            </a:extLst>
          </p:cNvPr>
          <p:cNvGrpSpPr/>
          <p:nvPr/>
        </p:nvGrpSpPr>
        <p:grpSpPr>
          <a:xfrm>
            <a:off x="-482600" y="1194269"/>
            <a:ext cx="12087225" cy="2231128"/>
            <a:chOff x="-482600" y="1314451"/>
            <a:chExt cx="12087225" cy="2231128"/>
          </a:xfrm>
        </p:grpSpPr>
        <p:sp>
          <p:nvSpPr>
            <p:cNvPr id="18" name="Прямоугольник: скругленные углы 17">
              <a:extLst>
                <a:ext uri="{FF2B5EF4-FFF2-40B4-BE49-F238E27FC236}">
                  <a16:creationId xmlns:a16="http://schemas.microsoft.com/office/drawing/2014/main" id="{FC0AD480-88BA-75EE-961B-29A28D15E953}"/>
                </a:ext>
              </a:extLst>
            </p:cNvPr>
            <p:cNvSpPr/>
            <p:nvPr/>
          </p:nvSpPr>
          <p:spPr>
            <a:xfrm>
              <a:off x="-482600" y="1314451"/>
              <a:ext cx="12087225" cy="2231128"/>
            </a:xfrm>
            <a:prstGeom prst="roundRect">
              <a:avLst>
                <a:gd name="adj" fmla="val 21775"/>
              </a:avLst>
            </a:prstGeom>
            <a:solidFill>
              <a:srgbClr val="0F6FC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7C495849-A48E-773D-7CE5-6A642170824C}"/>
                </a:ext>
              </a:extLst>
            </p:cNvPr>
            <p:cNvSpPr txBox="1"/>
            <p:nvPr/>
          </p:nvSpPr>
          <p:spPr>
            <a:xfrm>
              <a:off x="1795789" y="1552853"/>
              <a:ext cx="7451728" cy="1754324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dirty="0">
                  <a:solidFill>
                    <a:schemeClr val="bg1"/>
                  </a:solidFill>
                </a:rPr>
                <a:t>Уполномоченным органам, а также администрациям городских округов и муниципального округа активизировать работу по проведению контрольных (надзорных) мероприятий (выездная проверка, инспекционный визит, рейдовый осмотр) и профилактических визитов в целях достижения показателя "Доля контрольных (надзорных) мероприятий, проведенных дистанционно".</a:t>
              </a:r>
              <a:endParaRPr lang="ru-RU" sz="2000" dirty="0">
                <a:solidFill>
                  <a:schemeClr val="bg1"/>
                </a:solidFill>
              </a:endParaRPr>
            </a:p>
          </p:txBody>
        </p:sp>
        <p:pic>
          <p:nvPicPr>
            <p:cNvPr id="4" name="Рисунок 3" descr="Маркеры-галочки">
              <a:extLst>
                <a:ext uri="{FF2B5EF4-FFF2-40B4-BE49-F238E27FC236}">
                  <a16:creationId xmlns:a16="http://schemas.microsoft.com/office/drawing/2014/main" id="{A20FDD1C-5CBE-9FD0-ABF5-83007854B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1390" y="1972815"/>
              <a:ext cx="914400" cy="9144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E318FD6-64FA-2444-969E-D83D0B9A85F2}"/>
                </a:ext>
              </a:extLst>
            </p:cNvPr>
            <p:cNvSpPr txBox="1"/>
            <p:nvPr/>
          </p:nvSpPr>
          <p:spPr>
            <a:xfrm>
              <a:off x="8811300" y="2170341"/>
              <a:ext cx="2499310" cy="51934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91438" tIns="45719" rIns="91438" bIns="45719" anchor="ctr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dirty="0">
                  <a:solidFill>
                    <a:schemeClr val="accent1">
                      <a:lumMod val="75000"/>
                    </a:schemeClr>
                  </a:solidFill>
                </a:rPr>
                <a:t>до 19 декабря 2025 г.</a:t>
              </a:r>
              <a:endParaRPr lang="ru-RU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E2246DB0-2C7F-7BD0-D18E-F40AFB5AC5BE}"/>
              </a:ext>
            </a:extLst>
          </p:cNvPr>
          <p:cNvGrpSpPr/>
          <p:nvPr/>
        </p:nvGrpSpPr>
        <p:grpSpPr>
          <a:xfrm>
            <a:off x="587375" y="3818112"/>
            <a:ext cx="12088800" cy="1954800"/>
            <a:chOff x="587375" y="3818112"/>
            <a:chExt cx="12088800" cy="1954800"/>
          </a:xfrm>
        </p:grpSpPr>
        <p:sp>
          <p:nvSpPr>
            <p:cNvPr id="19" name="Прямоугольник: скругленные углы 18">
              <a:extLst>
                <a:ext uri="{FF2B5EF4-FFF2-40B4-BE49-F238E27FC236}">
                  <a16:creationId xmlns:a16="http://schemas.microsoft.com/office/drawing/2014/main" id="{FF65F50F-29F9-D142-2CB6-2C4391940000}"/>
                </a:ext>
              </a:extLst>
            </p:cNvPr>
            <p:cNvSpPr/>
            <p:nvPr/>
          </p:nvSpPr>
          <p:spPr>
            <a:xfrm>
              <a:off x="587375" y="3818112"/>
              <a:ext cx="12088800" cy="1954800"/>
            </a:xfrm>
            <a:prstGeom prst="roundRect">
              <a:avLst>
                <a:gd name="adj" fmla="val 24422"/>
              </a:avLst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Рисунок 5" descr="Маркеры-галочки">
              <a:extLst>
                <a:ext uri="{FF2B5EF4-FFF2-40B4-BE49-F238E27FC236}">
                  <a16:creationId xmlns:a16="http://schemas.microsoft.com/office/drawing/2014/main" id="{E513E586-EDCC-AA83-50A5-930D8C8C36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1390" y="4338312"/>
              <a:ext cx="914400" cy="9144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BAFF26B-DA4B-082B-2C7C-362B13708512}"/>
                </a:ext>
              </a:extLst>
            </p:cNvPr>
            <p:cNvSpPr txBox="1"/>
            <p:nvPr/>
          </p:nvSpPr>
          <p:spPr>
            <a:xfrm>
              <a:off x="1788335" y="4056850"/>
              <a:ext cx="7112679" cy="1477325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dirty="0">
                  <a:solidFill>
                    <a:schemeClr val="bg1"/>
                  </a:solidFill>
                </a:rPr>
                <a:t>Уполномоченным органам, а также администрациям городских округов и муниципального округа провести в IV квартале 2025 г. </a:t>
              </a:r>
              <a:br>
                <a:rPr lang="ru-RU" dirty="0">
                  <a:solidFill>
                    <a:schemeClr val="bg1"/>
                  </a:solidFill>
                </a:rPr>
              </a:br>
              <a:r>
                <a:rPr lang="ru-RU" dirty="0">
                  <a:solidFill>
                    <a:schemeClr val="bg1"/>
                  </a:solidFill>
                </a:rPr>
                <a:t>не менее  30 % контрольных (надзорных) мероприятий </a:t>
              </a:r>
              <a:br>
                <a:rPr lang="ru-RU" dirty="0">
                  <a:solidFill>
                    <a:schemeClr val="bg1"/>
                  </a:solidFill>
                </a:rPr>
              </a:br>
              <a:r>
                <a:rPr lang="ru-RU" dirty="0">
                  <a:solidFill>
                    <a:schemeClr val="bg1"/>
                  </a:solidFill>
                </a:rPr>
                <a:t>с использованием мобильного приложения "Инспектор" </a:t>
              </a:r>
              <a:br>
                <a:rPr lang="ru-RU" dirty="0">
                  <a:solidFill>
                    <a:schemeClr val="bg1"/>
                  </a:solidFill>
                </a:rPr>
              </a:br>
              <a:r>
                <a:rPr lang="ru-RU" dirty="0">
                  <a:solidFill>
                    <a:schemeClr val="bg1"/>
                  </a:solidFill>
                </a:rPr>
                <a:t>от общего количества.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A2592B8-2DD9-23EA-55DA-E7FB107DEF97}"/>
                </a:ext>
              </a:extLst>
            </p:cNvPr>
            <p:cNvSpPr txBox="1"/>
            <p:nvPr/>
          </p:nvSpPr>
          <p:spPr>
            <a:xfrm>
              <a:off x="8811300" y="4535838"/>
              <a:ext cx="2499310" cy="51934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91438" tIns="45719" rIns="91438" bIns="45719" anchor="ctr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dirty="0">
                  <a:solidFill>
                    <a:schemeClr val="accent1">
                      <a:lumMod val="75000"/>
                    </a:schemeClr>
                  </a:solidFill>
                </a:rPr>
                <a:t>до 19 декабря 2025 г.</a:t>
              </a:r>
              <a:endParaRPr lang="ru-RU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5149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E8B76-1466-E800-0733-7B04FFEA2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C7BEE91-3CC6-4AEC-F569-B0310452B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459" y="2935929"/>
            <a:ext cx="9387281" cy="480131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Bahnschrift SemiBold SemiConden" panose="020B0502040204020203" pitchFamily="34" charset="0"/>
                <a:ea typeface="+mn-ea"/>
                <a:cs typeface="+mn-cs"/>
              </a:rPr>
              <a:t>Спасибо за внимание!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766492B-866F-3B28-5B12-E22244890E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6120"/>
            <a:ext cx="12401550" cy="120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7721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Другая 1">
      <a:majorFont>
        <a:latin typeface="Bahnschrift SemiBold Condensed"/>
        <a:ea typeface=""/>
        <a:cs typeface=""/>
      </a:majorFont>
      <a:minorFont>
        <a:latin typeface="Franklin Gothic 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10267</TotalTime>
  <Words>724</Words>
  <Application>Microsoft Office PowerPoint</Application>
  <PresentationFormat>Широкоэкранный</PresentationFormat>
  <Paragraphs>184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23" baseType="lpstr">
      <vt:lpstr>Arial</vt:lpstr>
      <vt:lpstr>Bahnschrift</vt:lpstr>
      <vt:lpstr>Bahnschrift Light Condensed</vt:lpstr>
      <vt:lpstr>Bahnschrift Light SemiCondensed</vt:lpstr>
      <vt:lpstr>Bahnschrift SemiBold Condensed</vt:lpstr>
      <vt:lpstr>Bahnschrift SemiBold SemiConden</vt:lpstr>
      <vt:lpstr>Bahnschrift SemiLight</vt:lpstr>
      <vt:lpstr>Bahnschrift SemiLight Condensed</vt:lpstr>
      <vt:lpstr>Calibri</vt:lpstr>
      <vt:lpstr>Cambria Math</vt:lpstr>
      <vt:lpstr>Franklin Gothic Book</vt:lpstr>
      <vt:lpstr>Inter</vt:lpstr>
      <vt:lpstr>Symbol</vt:lpstr>
      <vt:lpstr>Times New Roman</vt:lpstr>
      <vt:lpstr>Тема Office</vt:lpstr>
      <vt:lpstr>О ходе достижения показателей уровня цифровой зрелости контрольными (надзорными) органами Волгоградской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Широкова Наталья Владимировна</dc:creator>
  <cp:lastModifiedBy>K10_5</cp:lastModifiedBy>
  <cp:revision>833</cp:revision>
  <cp:lastPrinted>2025-04-14T05:57:10Z</cp:lastPrinted>
  <dcterms:created xsi:type="dcterms:W3CDTF">2024-06-26T12:26:59Z</dcterms:created>
  <dcterms:modified xsi:type="dcterms:W3CDTF">2025-11-10T12:47:08Z</dcterms:modified>
</cp:coreProperties>
</file>