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1"/>
  </p:notesMasterIdLst>
  <p:sldIdLst>
    <p:sldId id="2866" r:id="rId2"/>
    <p:sldId id="2890" r:id="rId3"/>
    <p:sldId id="2886" r:id="rId4"/>
    <p:sldId id="2893" r:id="rId5"/>
    <p:sldId id="2885" r:id="rId6"/>
    <p:sldId id="2889" r:id="rId7"/>
    <p:sldId id="2888" r:id="rId8"/>
    <p:sldId id="2891" r:id="rId9"/>
    <p:sldId id="2892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36F7ED6-8D8D-49FE-AD94-74C2E3AAA366}">
          <p14:sldIdLst>
            <p14:sldId id="2866"/>
            <p14:sldId id="2890"/>
            <p14:sldId id="2886"/>
            <p14:sldId id="2893"/>
            <p14:sldId id="2885"/>
            <p14:sldId id="2889"/>
            <p14:sldId id="2888"/>
            <p14:sldId id="2891"/>
            <p14:sldId id="28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1958" userDrawn="1">
          <p15:clr>
            <a:srgbClr val="A4A3A4"/>
          </p15:clr>
        </p15:guide>
        <p15:guide id="4" pos="2887" userDrawn="1">
          <p15:clr>
            <a:srgbClr val="A4A3A4"/>
          </p15:clr>
        </p15:guide>
        <p15:guide id="5" pos="982" userDrawn="1">
          <p15:clr>
            <a:srgbClr val="A4A3A4"/>
          </p15:clr>
        </p15:guide>
        <p15:guide id="6" pos="4793" userDrawn="1">
          <p15:clr>
            <a:srgbClr val="A4A3A4"/>
          </p15:clr>
        </p15:guide>
        <p15:guide id="7" pos="5768" userDrawn="1">
          <p15:clr>
            <a:srgbClr val="A4A3A4"/>
          </p15:clr>
        </p15:guide>
        <p15:guide id="8" pos="6698" userDrawn="1">
          <p15:clr>
            <a:srgbClr val="A4A3A4"/>
          </p15:clr>
        </p15:guide>
        <p15:guide id="9" orient="horz" pos="572" userDrawn="1">
          <p15:clr>
            <a:srgbClr val="A4A3A4"/>
          </p15:clr>
        </p15:guide>
        <p15:guide id="10" orient="horz" pos="391" userDrawn="1">
          <p15:clr>
            <a:srgbClr val="A4A3A4"/>
          </p15:clr>
        </p15:guide>
        <p15:guide id="11" orient="horz" pos="3022" userDrawn="1">
          <p15:clr>
            <a:srgbClr val="A4A3A4"/>
          </p15:clr>
        </p15:guide>
        <p15:guide id="12" orient="horz" pos="15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F3FF"/>
    <a:srgbClr val="FF0066"/>
    <a:srgbClr val="FF6699"/>
    <a:srgbClr val="FFD5D5"/>
    <a:srgbClr val="1A62AC"/>
    <a:srgbClr val="7791B0"/>
    <a:srgbClr val="D4DFEC"/>
    <a:srgbClr val="CEEBED"/>
    <a:srgbClr val="BFBFBF"/>
    <a:srgbClr val="089C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2" y="54"/>
      </p:cViewPr>
      <p:guideLst>
        <p:guide orient="horz" pos="2160"/>
        <p:guide pos="3840"/>
        <p:guide pos="1958"/>
        <p:guide pos="2887"/>
        <p:guide pos="982"/>
        <p:guide pos="4793"/>
        <p:guide pos="5768"/>
        <p:guide pos="6698"/>
        <p:guide orient="horz" pos="572"/>
        <p:guide orient="horz" pos="391"/>
        <p:guide orient="horz" pos="3022"/>
        <p:guide orient="horz" pos="159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765DE09-C798-43CA-AC86-D0E5A35F96E6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D1006759-4365-4BB4-9FCD-C775AEE61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91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A375F-C07D-43D1-964C-15571F98E79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453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8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57FC-4EA5-95C2-DDAB-FE33404F4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>
            <a:extLst>
              <a:ext uri="{FF2B5EF4-FFF2-40B4-BE49-F238E27FC236}">
                <a16:creationId xmlns:a16="http://schemas.microsoft.com/office/drawing/2014/main" id="{E89298F4-679D-E098-832F-61B5300FF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8588" y="1339850"/>
            <a:ext cx="6419850" cy="36115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Заметки 2">
            <a:extLst>
              <a:ext uri="{FF2B5EF4-FFF2-40B4-BE49-F238E27FC236}">
                <a16:creationId xmlns:a16="http://schemas.microsoft.com/office/drawing/2014/main" id="{54639B41-AE77-FF24-2E56-EBE18388D6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>
            <a:extLst>
              <a:ext uri="{FF2B5EF4-FFF2-40B4-BE49-F238E27FC236}">
                <a16:creationId xmlns:a16="http://schemas.microsoft.com/office/drawing/2014/main" id="{C6A8B6C7-88B8-16CC-BB3E-3A7A495467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0756" indent="-28106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4240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3934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23632" indent="-22484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7332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23024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72718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22415" indent="-2248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D5E5-F6CE-43A0-9847-5172784DE355}" type="slidenum">
              <a:rPr lang="ru-RU" altLang="ru-RU"/>
              <a:pPr/>
              <a:t>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55347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CC72A9-AE5D-416D-8A79-4D4399146C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F68200-7815-4E7A-AB6D-6FB20A9D1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DCCD9C-AE77-46D4-B52B-457EDC84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B1E9F-C85E-4C95-801A-AB443513EB0F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FC605F-F61E-43D3-9445-DF85B11D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D00672-8420-4592-AFA6-109A3E09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12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E74AD-C47D-46A3-9C0D-49E3869C1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99EF51-24E5-4CEE-BD60-319D8C21A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B0EAF3-C5EF-4E4E-AA13-65DB41697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78E4-9DF5-466C-B7CA-F3343BFF8DC9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0A5999-B350-41BC-9065-870BAC38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D06969-64A5-49B2-AC71-B74627206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0143CC-F4AA-406E-AD1B-DFC395496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2759BC-0E90-418D-863B-70A35D4FF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8659E5-C29F-403D-B376-D2CDC51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18830-2D8D-4526-B15F-2AE600B91C72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BD76D5-B9C3-420F-98B8-006BCD7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808C2D-00BD-4703-BD8D-2624E865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69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46715-420A-43DD-BC6D-79A80A71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C80576-505B-4C23-9247-926AA6AB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EE410D-0002-433C-A475-9E487A90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BAFB-C10A-40A1-9062-A91EA93D064F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832509-3139-4F60-A99D-4026716F4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615CF3-DDD8-465E-97A2-1F4AFA299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029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70A6E-50F0-432A-BF44-24D86FA0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EA85A0-BEFB-46DF-8535-240331E89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51CD34-A6EF-44BF-92EE-B764D35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8E15-DFAD-4B7F-AD4F-35502596EFC0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B8C94B-17A6-4731-87B4-69FF1CA2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9BD12D-16BA-41F9-B1C3-4460639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6D887-00F1-4095-B0F6-5409A60B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A0F92A-198E-49D9-A769-FAB421DB1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9179CC-7964-4644-B0A5-BF84FDA4A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78E640-3AB2-4D7B-814B-F6187526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62-C1CE-494B-90D0-5232E0A7AD06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6CB486-D067-4A4C-B63B-DC802CC3D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35B935-541C-4CB6-AA6E-A131266D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9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8271E-9998-4BD0-B6C1-1CEB6A28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CC4206-0C76-4B15-989A-DF3C14BA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0BAAA5-273B-4BCD-876E-F01DD812B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7C2180-630C-4FA4-86F9-ED069FF81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B82A56-6B4B-4F66-A589-27D0DCA75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0791E5-FE33-4FC7-AD07-554E5DB37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04A3-EC1E-4D2B-AB90-4B7F8DB75054}" type="datetime1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135B17D-7DF3-4E73-ABAA-B8F4636E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FE3476-BE42-43B0-BF1D-53379040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DCFF60-735C-47C1-B4DB-F72805A81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A033FB-EBC2-45FF-B24D-03C549DEA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8880-189B-4F1F-97A9-334DB899E4FE}" type="datetime1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E70D59-65FE-483C-8BF9-6649DE59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87CDA67-E639-4B2E-A0E0-0ECDEF53A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3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F390D3D-6DDE-4D29-AE6D-DA1DE2FF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EC51-5762-4D3B-BEFB-35497DF04DE5}" type="datetime1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2F87FD-31B5-441E-9176-2D2FA82C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36D6A5B-867F-4175-A29A-29AB11CB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3731A-95A6-4BD3-A6B7-D147A58F2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B45E71-BE52-44AF-92B1-1D5818860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FBA9A6-B43A-482D-943C-E5D30B598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DA54CD-8BE8-400C-931C-967CBB0D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F203-DCFA-467F-8954-B3D87CEABB2B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05F416-0ED9-4ED0-9029-2FAA96F2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1C8D36-7782-488C-8B1F-6FB0C0AE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6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C55D6B-A2B5-452D-83B6-23E9DD6BC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7014AF6-8198-46FD-9008-44A16F29C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47051C-ED8F-446A-91B8-19E69107C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E8575A-4521-4207-BBFA-F8A0730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843-1D1B-4003-B9C0-69039D5B67C3}" type="datetime1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41F689-3E71-47D7-B155-A88269DF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AD5ABD-BC26-4DC8-A711-EC5BA1D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9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B443F2-AEDC-4D8A-917A-4E4A0FEA2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90DB87-A5CA-40B4-AD4B-4314382C3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71248A-3E8F-44D8-AF62-C051D72FD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2488D-1F9C-4B3B-9C21-9A40B583E25D}" type="datetime1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7E9F50-5D93-4C0D-A4EE-8C227447B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879755-870B-40A1-9D69-B38779CC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1D5D-AF2C-4C1B-BE92-E82455410C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9E45DE6-F64F-4C2A-9AB3-B2CE8E4E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872" y="2194771"/>
            <a:ext cx="9387281" cy="1255728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  <a:t>Промежуточный рейтинг региональных </a:t>
            </a:r>
            <a:b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</a:br>
            <a: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  <a:t>и муниципальных органов контроля </a:t>
            </a:r>
            <a:b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</a:br>
            <a:r>
              <a:rPr lang="ru-RU" sz="2800" dirty="0">
                <a:solidFill>
                  <a:srgbClr val="4478B6"/>
                </a:solidFill>
                <a:latin typeface="Century Gothic" pitchFamily="34" charset="0"/>
              </a:rPr>
              <a:t>Волгоградской области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0F694FA-5B88-4F57-9BFF-EE1CDEB5C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6120"/>
            <a:ext cx="12401550" cy="120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40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7920"/>
            <a:ext cx="12401550" cy="7211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2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Рейтинг субъектов Российской Федерации (ЮФО) по новой Методике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5" y="1178741"/>
            <a:ext cx="8609587" cy="467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9719669" y="2238036"/>
            <a:ext cx="1573530" cy="52321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r>
              <a:rPr lang="ru-RU" sz="14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Показатели профилактики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9719669" y="3174338"/>
            <a:ext cx="1573530" cy="52321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r>
              <a:rPr lang="ru-RU" sz="14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Показатели </a:t>
            </a:r>
            <a:r>
              <a:rPr lang="ru-RU" sz="1400" cap="none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цифровизации</a:t>
            </a:r>
            <a:endParaRPr lang="ru-RU" sz="14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02809" y="1192195"/>
            <a:ext cx="2807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Волгоградская область лидер по показателям </a:t>
            </a:r>
            <a:b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</a:b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в рейтинге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3177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9269"/>
            <a:ext cx="12401550" cy="739803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3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профилактики (бизнес) в рейтинге субъектов РФ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7528560" y="998140"/>
            <a:ext cx="432054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информирование контролируемых лиц </a:t>
            </a:r>
            <a:r>
              <a:rPr lang="ru-RU" sz="10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 возможности оценить профилактические визиты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354323"/>
              </p:ext>
            </p:extLst>
          </p:nvPr>
        </p:nvGraphicFramePr>
        <p:xfrm>
          <a:off x="201930" y="1729741"/>
          <a:ext cx="11570970" cy="3266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87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8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2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89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60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95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707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501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99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42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957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282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87828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Профилактические визиты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Обязательные </a:t>
                      </a:r>
                      <a:r>
                        <a:rPr lang="ru-RU" sz="110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(&gt; 10 отзывов в регионе)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 по заявлению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(&gt; 10 отзывов в регионе)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2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профилактических визитов от всех проверок </a:t>
                      </a:r>
                      <a:b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и профилактических мероприятий (бизнес)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проф.визитов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получивших отзывы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 портале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Госуслуг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от всех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проф.визитов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 регионе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качества взаимодействия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Инспектор был компетентен?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Инспектор говорил доступно?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3. Инспектор был вежлив?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полезности (эффекта)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Порекомендуете визит другим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предпринимателям?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Визит помог </a:t>
                      </a:r>
                      <a:b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 соблюдении требований?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качества взаимодействия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Инспектор был компетентен?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Инспектор говорил доступно?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3. Инспектор был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вежлив?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Оценка полезности (эффекта)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Включает вопросы: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1. Порекомендуете визит другим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предпринимателям?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2. Визит помог </a:t>
                      </a:r>
                      <a:b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в соблюдении требований?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b="1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рег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мун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8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65,17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63,25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16,23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27,7*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9,93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9,93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9,95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3383" marR="4338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7888" y="5158635"/>
            <a:ext cx="28072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лидеры по показателям: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38260" y="5953048"/>
            <a:ext cx="29108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  <a:cs typeface="Calibri"/>
              </a:rPr>
              <a:t>*отзывы - данные за 1-е полугодие 2025 г.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4068" y="1059694"/>
            <a:ext cx="19157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20 баллов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4086" y="5397918"/>
            <a:ext cx="62667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dirty="0" err="1">
                <a:latin typeface="Century Gothic" panose="020B0502020202020204" pitchFamily="34" charset="0"/>
                <a:cs typeface="Calibri"/>
              </a:rPr>
              <a:t>Облпромторг</a:t>
            </a:r>
            <a:r>
              <a:rPr lang="ru-RU" sz="1300" dirty="0">
                <a:latin typeface="Century Gothic" panose="020B0502020202020204" pitchFamily="34" charset="0"/>
                <a:cs typeface="Calibri"/>
              </a:rPr>
              <a:t> и ТЭК</a:t>
            </a:r>
          </a:p>
          <a:p>
            <a:r>
              <a:rPr lang="ru-RU" sz="1300" dirty="0" err="1">
                <a:latin typeface="Century Gothic" panose="020B0502020202020204" pitchFamily="34" charset="0"/>
                <a:cs typeface="Calibri"/>
              </a:rPr>
              <a:t>Облстройнадзор</a:t>
            </a:r>
            <a:r>
              <a:rPr lang="ru-RU" sz="1300" dirty="0">
                <a:latin typeface="Century Gothic" panose="020B0502020202020204" pitchFamily="34" charset="0"/>
                <a:cs typeface="Calibri"/>
              </a:rPr>
              <a:t> (</a:t>
            </a:r>
            <a:r>
              <a:rPr lang="ru-RU" sz="1300" i="1" dirty="0">
                <a:latin typeface="Century Gothic" panose="020B0502020202020204" pitchFamily="34" charset="0"/>
                <a:cs typeface="Calibri"/>
              </a:rPr>
              <a:t>долевое строительство</a:t>
            </a:r>
            <a:r>
              <a:rPr lang="ru-RU" sz="1300" dirty="0">
                <a:latin typeface="Century Gothic" panose="020B0502020202020204" pitchFamily="34" charset="0"/>
                <a:cs typeface="Calibri"/>
              </a:rPr>
              <a:t>)</a:t>
            </a:r>
          </a:p>
          <a:p>
            <a:r>
              <a:rPr lang="ru-RU" sz="1300" dirty="0" err="1">
                <a:latin typeface="Century Gothic" panose="020B0502020202020204" pitchFamily="34" charset="0"/>
                <a:cs typeface="Calibri"/>
              </a:rPr>
              <a:t>Облкомприроды</a:t>
            </a:r>
            <a:endParaRPr lang="ru-RU" sz="1300" dirty="0">
              <a:latin typeface="Century Gothic" panose="020B0502020202020204" pitchFamily="34" charset="0"/>
              <a:cs typeface="Calibri"/>
            </a:endParaRPr>
          </a:p>
          <a:p>
            <a:r>
              <a:rPr lang="ru-RU" sz="1300" dirty="0" err="1">
                <a:latin typeface="Century Gothic" panose="020B0502020202020204" pitchFamily="34" charset="0"/>
                <a:cs typeface="Calibri"/>
              </a:rPr>
              <a:t>Облкомсельхоз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1300994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7920"/>
            <a:ext cx="12401550" cy="7211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4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охвата субъектов бизнеса КНМ в рейтинге субъектов РФ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186392"/>
              </p:ext>
            </p:extLst>
          </p:nvPr>
        </p:nvGraphicFramePr>
        <p:xfrm>
          <a:off x="606508" y="2025551"/>
          <a:ext cx="11242592" cy="1913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5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8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1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1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80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289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Охват</a:t>
                      </a: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 субъектов бизнеса контрольными (надзорными) мероприятиями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00" baseline="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Охват субъектов микро-,</a:t>
                      </a: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 малого бизнеса контрольными (надзорными) мероприятиями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00" baseline="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технических отказов прокуроров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от всех отказов (внеплановые проверки)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Итого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0,076</a:t>
                      </a: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0,071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7528560" y="998140"/>
            <a:ext cx="432054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внедрение риск-ориентированного подхода  </a:t>
            </a:r>
            <a:r>
              <a:rPr lang="ru-RU" sz="10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при проведении контрольных (надзорных) мероприятий</a:t>
            </a:r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8868" y="1099336"/>
            <a:ext cx="25786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9 из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11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10612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7920"/>
            <a:ext cx="12401550" cy="7211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5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проверок по индикаторам риска в рейтинге субъектов РФ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75832"/>
              </p:ext>
            </p:extLst>
          </p:nvPr>
        </p:nvGraphicFramePr>
        <p:xfrm>
          <a:off x="606509" y="2025551"/>
          <a:ext cx="10836797" cy="21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9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5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4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43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783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289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проверок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 индикаторам риска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 структуре внеплановых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проверок региона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10 баллов)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несогласованных прокуратурой проверок  по индикаторам риска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проверок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 выявленными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нарушениями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 индикаторам риска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Доля проверок по индикаторам риска (бизнес)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Итого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Кол-во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16,45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13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50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9,85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3771" marR="6377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7528560" y="998140"/>
            <a:ext cx="432054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внедрение риск-ориентированного подхода  </a:t>
            </a:r>
            <a:r>
              <a:rPr lang="ru-RU" sz="10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при проведении контрольных (надзорных) мероприятий</a:t>
            </a:r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688" y="4354495"/>
            <a:ext cx="51923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лидеры по показателям:</a:t>
            </a:r>
          </a:p>
          <a:p>
            <a:r>
              <a:rPr lang="ru-RU" sz="1400" dirty="0">
                <a:latin typeface="Century Gothic" panose="020B0502020202020204" pitchFamily="34" charset="0"/>
                <a:cs typeface="Calibri"/>
              </a:rPr>
              <a:t>Инспекция государственного строительного надзора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8868" y="1099336"/>
            <a:ext cx="25786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9 из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23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15927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540"/>
            <a:ext cx="12401550" cy="71353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6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цифровизации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 в рейтинге субъектов Российской Федерации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5859780" y="1112440"/>
            <a:ext cx="592836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цифровая трансформация </a:t>
            </a:r>
            <a:r>
              <a:rPr lang="ru-RU" sz="10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контрольной (надзорной) деятельности и</a:t>
            </a:r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внедрение новых инструментов</a:t>
            </a:r>
            <a:endParaRPr lang="ru-RU" sz="1000" cap="none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55873"/>
              </p:ext>
            </p:extLst>
          </p:nvPr>
        </p:nvGraphicFramePr>
        <p:xfrm>
          <a:off x="129539" y="1821182"/>
          <a:ext cx="11910060" cy="17501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1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9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0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9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04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04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81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94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97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16679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Среднее значение балльной оценки по данным опроса по всем видам контроля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РОИВ и ОМСУ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5 баллов)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Проведение проверок </a:t>
                      </a:r>
                      <a:br>
                        <a:rPr lang="ru-RU" sz="100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 помощью МП "Инспектор"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(max 3 балла)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Проведение проф.визитов </a:t>
                      </a:r>
                      <a:br>
                        <a:rPr lang="ru-RU" sz="100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 помощью МП "ИнспекторФ"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(max 3 балла)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Качество заполнения Реестра административных дел в части данных о контрольных (надзорных) мероприятиях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3 балла)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Итоговый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4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 (%)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Волгоградская область</a:t>
                      </a:r>
                      <a:endParaRPr lang="ru-RU" sz="110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Опрос </a:t>
                      </a:r>
                      <a:b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декабрь</a:t>
                      </a:r>
                      <a:r>
                        <a:rPr lang="ru-RU" sz="1000" baseline="0" dirty="0">
                          <a:effectLst/>
                          <a:latin typeface="Century Gothic" panose="020B0502020202020204" pitchFamily="34" charset="0"/>
                        </a:rPr>
                        <a:t> 2025 г.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3,4%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43,5%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до 01.10.2025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56927" y="3782995"/>
            <a:ext cx="604384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лидеры по показателям:</a:t>
            </a:r>
          </a:p>
          <a:p>
            <a:pPr lvl="0"/>
            <a:r>
              <a:rPr lang="ru-RU" sz="1300" dirty="0">
                <a:solidFill>
                  <a:schemeClr val="dk1"/>
                </a:solidFill>
                <a:latin typeface="Century Gothic" panose="020B0502020202020204" pitchFamily="34" charset="0"/>
              </a:rPr>
              <a:t>Администрация городского округа город Урюпинск;</a:t>
            </a:r>
          </a:p>
          <a:p>
            <a:r>
              <a:rPr lang="ru-RU" sz="1300" dirty="0">
                <a:solidFill>
                  <a:schemeClr val="dk1"/>
                </a:solidFill>
                <a:latin typeface="Century Gothic" panose="020B0502020202020204" pitchFamily="34" charset="0"/>
              </a:rPr>
              <a:t>Комитет ЖКХ и капитального строительства администрации городского округа - город Камышин;</a:t>
            </a:r>
          </a:p>
          <a:p>
            <a:r>
              <a:rPr lang="ru-RU" sz="1300" dirty="0" err="1">
                <a:solidFill>
                  <a:schemeClr val="dk1"/>
                </a:solidFill>
                <a:latin typeface="Century Gothic" panose="020B0502020202020204" pitchFamily="34" charset="0"/>
              </a:rPr>
              <a:t>Облкультнаследие</a:t>
            </a:r>
            <a:endParaRPr lang="ru-RU" sz="13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6927" y="1143217"/>
            <a:ext cx="23873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6 из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14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33600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70320"/>
            <a:ext cx="12401550" cy="56875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7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Показатели досудебного обжалования в рейтинге субъектов РФ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D400DF-B9CD-712C-41F6-3091160563EA}"/>
              </a:ext>
            </a:extLst>
          </p:cNvPr>
          <p:cNvSpPr txBox="1"/>
          <p:nvPr/>
        </p:nvSpPr>
        <p:spPr>
          <a:xfrm>
            <a:off x="5859780" y="998140"/>
            <a:ext cx="5928360" cy="400108"/>
          </a:xfrm>
          <a:prstGeom prst="rect">
            <a:avLst/>
          </a:prstGeom>
          <a:solidFill>
            <a:srgbClr val="D4F3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algn="ctr" hangingPunct="0">
              <a:defRPr cap="all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SemiConden" panose="020B0502040204020203" pitchFamily="34" charset="0"/>
                <a:cs typeface="Calibri" panose="020F0502020204030204" pitchFamily="34" charset="0"/>
              </a:defRPr>
            </a:lvl1pPr>
          </a:lstStyle>
          <a:p>
            <a:pPr algn="just"/>
            <a:r>
              <a:rPr lang="ru-RU" sz="1000" b="1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Повышение исполнительской дисциплины</a:t>
            </a:r>
            <a:r>
              <a:rPr lang="ru-RU" sz="1000" cap="none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при рассмотрении обращений в рамках процедур досудебного обжалования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11270"/>
              </p:ext>
            </p:extLst>
          </p:nvPr>
        </p:nvGraphicFramePr>
        <p:xfrm>
          <a:off x="103347" y="1734539"/>
          <a:ext cx="11512866" cy="3988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4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4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4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91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5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65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62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53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019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62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019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62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62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6892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019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6892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30198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66892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0198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78325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38135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Жалобы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Ходатайства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Жалобы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на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предписания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Итоговый балл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116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принятия решения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по жалобам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решения и (или)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действия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(без учета отказов)</a:t>
                      </a:r>
                      <a:endParaRPr lang="en-US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5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 принятия решения по жалобам на решения и (или) действия (без учета отказов) бизнес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en-US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3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балла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жалоб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решения и (или)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действия 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нарушением срока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рассмотрения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(без учета отказов)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(max 0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 –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минус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5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принятия решения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по ходатайствам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без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учета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отказов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5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 принятия решения по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ходатайствам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(без учета отказов) бизнес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(показатель 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Нац.рейтинга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en-US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3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балла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ходатайств 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нарушением срока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рассмотрения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(с учетом отказов)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0 баллов,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 –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минус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5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Среднее время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принятия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решения по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жалобам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предписания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(max 5 </a:t>
                      </a:r>
                      <a:r>
                        <a:rPr lang="en-US" sz="1050" b="1" dirty="0" err="1"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Доля жалоб 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предписания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ru-RU" sz="1050" dirty="0" err="1">
                          <a:effectLst/>
                          <a:latin typeface="Century Gothic" panose="020B0502020202020204" pitchFamily="34" charset="0"/>
                        </a:rPr>
                        <a:t>проф.визиты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) 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нарушением срока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рассмотрения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max</a:t>
                      </a:r>
                      <a:r>
                        <a:rPr lang="ru-RU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0 баллов,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 – </a:t>
                      </a: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минус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5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баллов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)</a:t>
                      </a:r>
                      <a:endParaRPr lang="ru-RU" sz="105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00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все 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рег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мун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5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Значение </a:t>
                      </a: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рег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 err="1">
                          <a:effectLst/>
                          <a:latin typeface="Century Gothic" panose="020B0502020202020204" pitchFamily="34" charset="0"/>
                        </a:rPr>
                        <a:t>мун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Значение</a:t>
                      </a: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50" dirty="0">
                          <a:effectLst/>
                          <a:latin typeface="Century Gothic" panose="020B0502020202020204" pitchFamily="34" charset="0"/>
                        </a:rPr>
                        <a:t>Балл</a:t>
                      </a:r>
                      <a:endParaRPr lang="ru-RU" sz="9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Волгоградская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Century Gothic" panose="020B0502020202020204" pitchFamily="34" charset="0"/>
                        </a:rPr>
                        <a:t>область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10,4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3,3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11,4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2,3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2,25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2,33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8,33%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Century Gothic" panose="020B0502020202020204" pitchFamily="34" charset="0"/>
                        </a:rPr>
                        <a:t>-5</a:t>
                      </a:r>
                      <a:endParaRPr lang="ru-RU" sz="1050" b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1328" marR="4132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56928" y="1173994"/>
            <a:ext cx="25786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5 из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max </a:t>
            </a:r>
            <a:r>
              <a:rPr lang="ru-RU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16 баллов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69333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540"/>
            <a:ext cx="12401550" cy="71353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8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Предложения в протокол заседания рабочей группы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13435" y="4355550"/>
            <a:ext cx="1100328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2. На официальных сайтах органов контроля (региональный и муниципальный уровень) в специальном разделе разместить: 1) инструкцию для контролируемых лиц по использованию МП "Инспектор"; </a:t>
            </a:r>
            <a:b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2) краткую информацию, содержащую пояснения по типовым вопросам использования </a:t>
            </a:r>
            <a:b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МП "Инспектор";  3) пояснения по правилам фиксации объектов осмотра.</a:t>
            </a:r>
          </a:p>
          <a:p>
            <a:pPr algn="just">
              <a:lnSpc>
                <a:spcPct val="115000"/>
              </a:lnSpc>
            </a:pPr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Срок: до 14.11.2025,  далее постоянно.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3435" y="1016199"/>
            <a:ext cx="109270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1. Контрольным (надзорным) органам (региональный уровень):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описать действующие индикаторы риска в соответствии с паспортом индикатора риска, являющимся Приложением № 4 к Методическим рекомендациям по разработке индикаторов риска нарушения обязательных требований, одобренных протоколом Минэкономразвития России </a:t>
            </a:r>
            <a:b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от 21 августа 2025 г. № 50-Д24.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Срок: до 01.12.2025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75335" y="3172421"/>
            <a:ext cx="10927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Century Gothic" panose="020B0502020202020204" pitchFamily="34" charset="0"/>
              </a:rPr>
              <a:t>заменить и (или) актуализировать индикаторы риска, по которым выявляется менее 75%  нарушений.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Срок: до 01 марта 2026 г.</a:t>
            </a:r>
          </a:p>
        </p:txBody>
      </p:sp>
    </p:spTree>
    <p:extLst>
      <p:ext uri="{BB962C8B-B14F-4D97-AF65-F5344CB8AC3E}">
        <p14:creationId xmlns:p14="http://schemas.microsoft.com/office/powerpoint/2010/main" val="193269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2615-895E-4669-343C-F97EE9C7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80B0F1E-A699-3DAC-951A-E18B12C22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540"/>
            <a:ext cx="12401550" cy="713532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45431E-264C-BA21-3A50-3E73E3E6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3349" y="6323919"/>
            <a:ext cx="439469" cy="365125"/>
          </a:xfrm>
        </p:spPr>
        <p:txBody>
          <a:bodyPr vert="horz" lIns="91440" tIns="45720" rIns="91440" bIns="45720" rtlCol="0" anchor="ctr"/>
          <a:lstStyle/>
          <a:p>
            <a:fld id="{3E1F1D5D-AF2C-4C1B-BE92-E82455410CB6}" type="slidenum">
              <a:rPr lang="ru-RU" sz="1400">
                <a:solidFill>
                  <a:srgbClr val="002060"/>
                </a:solidFill>
                <a:latin typeface="Bahnschrift SemiBold SemiConden" panose="020B0502040204020203" pitchFamily="34" charset="0"/>
              </a:rPr>
              <a:pPr/>
              <a:t>9</a:t>
            </a:fld>
            <a:endParaRPr lang="ru-RU" sz="1400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88E08189-2A01-244A-A2A9-4F5431DB3D04}"/>
              </a:ext>
            </a:extLst>
          </p:cNvPr>
          <p:cNvSpPr/>
          <p:nvPr/>
        </p:nvSpPr>
        <p:spPr>
          <a:xfrm>
            <a:off x="66267" y="209130"/>
            <a:ext cx="12059466" cy="6290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 anchorCtr="0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cs typeface="Calibri"/>
              </a:rPr>
              <a:t>Предложения в протокол заседания рабочей группы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61058" y="2616221"/>
            <a:ext cx="10927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4. Органам местного самоуправления муниципальных образований: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latin typeface="Century Gothic" panose="020B0502020202020204" pitchFamily="34" charset="0"/>
              </a:rPr>
              <a:t>своевременно информировать комитет экономической политики и развития Волгоградской области в случае передачи полномочий по осуществлению контроля другому структурному подразделению администрации.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1058" y="4183263"/>
            <a:ext cx="108889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провести информационную кампанию о возможности записи контролируемых лиц </a:t>
            </a:r>
            <a:b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на профилактический визит и консультирование через Единый портал государственных </a:t>
            </a:r>
            <a:b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и муниципальных услуг (функций), а также о преимуществах проведения профилактических визитов, </a:t>
            </a:r>
            <a:b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</a:br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в том числе с применением МП "Инспектор". 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Срок: до 14 ноября 2025 г.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22970" y="1100434"/>
            <a:ext cx="108032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3. Органам контроля (региональный и муниципальный уровень) обеспечить заполнение справочника "Административное дело" в государственной информационной системе типового облачного решения контрольной (надзорной) деятельности.</a:t>
            </a:r>
          </a:p>
          <a:p>
            <a:pPr algn="just"/>
            <a:endParaRPr lang="ru-RU" sz="1600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solidFill>
                  <a:schemeClr val="dk1"/>
                </a:solidFill>
                <a:latin typeface="Century Gothic" panose="020B0502020202020204" pitchFamily="34" charset="0"/>
              </a:rPr>
              <a:t>Срок: постоянно.</a:t>
            </a:r>
          </a:p>
        </p:txBody>
      </p:sp>
    </p:spTree>
    <p:extLst>
      <p:ext uri="{BB962C8B-B14F-4D97-AF65-F5344CB8AC3E}">
        <p14:creationId xmlns:p14="http://schemas.microsoft.com/office/powerpoint/2010/main" val="25994942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Bahnschrift SemiBold Condensed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11543</TotalTime>
  <Words>1241</Words>
  <Application>Microsoft Office PowerPoint</Application>
  <PresentationFormat>Широкоэкранный</PresentationFormat>
  <Paragraphs>363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Bahnschrift SemiBold Condensed</vt:lpstr>
      <vt:lpstr>Bahnschrift SemiBold SemiConden</vt:lpstr>
      <vt:lpstr>Calibri</vt:lpstr>
      <vt:lpstr>Century Gothic</vt:lpstr>
      <vt:lpstr>Franklin Gothic Book</vt:lpstr>
      <vt:lpstr>Times New Roman</vt:lpstr>
      <vt:lpstr>Тема Office</vt:lpstr>
      <vt:lpstr>Промежуточный рейтинг региональных  и муниципальных органов контроля  Волгоградской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Широкова Наталья Владимировна</dc:creator>
  <cp:lastModifiedBy>K10_5</cp:lastModifiedBy>
  <cp:revision>917</cp:revision>
  <cp:lastPrinted>2025-10-24T07:51:58Z</cp:lastPrinted>
  <dcterms:created xsi:type="dcterms:W3CDTF">2024-06-26T12:26:59Z</dcterms:created>
  <dcterms:modified xsi:type="dcterms:W3CDTF">2025-11-10T12:46:18Z</dcterms:modified>
</cp:coreProperties>
</file>