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2"/>
  </p:notesMasterIdLst>
  <p:sldIdLst>
    <p:sldId id="2866" r:id="rId2"/>
    <p:sldId id="2878" r:id="rId3"/>
    <p:sldId id="2879" r:id="rId4"/>
    <p:sldId id="2880" r:id="rId5"/>
    <p:sldId id="2881" r:id="rId6"/>
    <p:sldId id="2882" r:id="rId7"/>
    <p:sldId id="2896" r:id="rId8"/>
    <p:sldId id="2895" r:id="rId9"/>
    <p:sldId id="2893" r:id="rId10"/>
    <p:sldId id="2894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6F7ED6-8D8D-49FE-AD94-74C2E3AAA366}">
          <p14:sldIdLst>
            <p14:sldId id="2866"/>
            <p14:sldId id="2878"/>
            <p14:sldId id="2879"/>
            <p14:sldId id="2880"/>
            <p14:sldId id="2881"/>
            <p14:sldId id="2882"/>
            <p14:sldId id="2896"/>
            <p14:sldId id="2895"/>
            <p14:sldId id="2893"/>
            <p14:sldId id="28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958" userDrawn="1">
          <p15:clr>
            <a:srgbClr val="A4A3A4"/>
          </p15:clr>
        </p15:guide>
        <p15:guide id="4" pos="2887" userDrawn="1">
          <p15:clr>
            <a:srgbClr val="A4A3A4"/>
          </p15:clr>
        </p15:guide>
        <p15:guide id="5" pos="982" userDrawn="1">
          <p15:clr>
            <a:srgbClr val="A4A3A4"/>
          </p15:clr>
        </p15:guide>
        <p15:guide id="6" pos="4793" userDrawn="1">
          <p15:clr>
            <a:srgbClr val="A4A3A4"/>
          </p15:clr>
        </p15:guide>
        <p15:guide id="7" pos="5768" userDrawn="1">
          <p15:clr>
            <a:srgbClr val="A4A3A4"/>
          </p15:clr>
        </p15:guide>
        <p15:guide id="8" pos="6698" userDrawn="1">
          <p15:clr>
            <a:srgbClr val="A4A3A4"/>
          </p15:clr>
        </p15:guide>
        <p15:guide id="9" orient="horz" pos="572" userDrawn="1">
          <p15:clr>
            <a:srgbClr val="A4A3A4"/>
          </p15:clr>
        </p15:guide>
        <p15:guide id="10" orient="horz" pos="391" userDrawn="1">
          <p15:clr>
            <a:srgbClr val="A4A3A4"/>
          </p15:clr>
        </p15:guide>
        <p15:guide id="11" orient="horz" pos="3022" userDrawn="1">
          <p15:clr>
            <a:srgbClr val="A4A3A4"/>
          </p15:clr>
        </p15:guide>
        <p15:guide id="12" orient="horz" pos="15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3FF"/>
    <a:srgbClr val="FF0066"/>
    <a:srgbClr val="FF6699"/>
    <a:srgbClr val="FFD5D5"/>
    <a:srgbClr val="1A62AC"/>
    <a:srgbClr val="7791B0"/>
    <a:srgbClr val="D4DFEC"/>
    <a:srgbClr val="CEEBED"/>
    <a:srgbClr val="BFBFBF"/>
    <a:srgbClr val="089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60"/>
      </p:cViewPr>
      <p:guideLst>
        <p:guide orient="horz" pos="2160"/>
        <p:guide pos="3840"/>
        <p:guide pos="1958"/>
        <p:guide pos="2887"/>
        <p:guide pos="982"/>
        <p:guide pos="4793"/>
        <p:guide pos="5768"/>
        <p:guide pos="6698"/>
        <p:guide orient="horz" pos="572"/>
        <p:guide orient="horz" pos="391"/>
        <p:guide orient="horz" pos="3022"/>
        <p:guide orient="horz" pos="15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B4EF0-8EA3-4C87-9336-997087F8E9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F708D-1F1D-4DA9-94FD-49219DEDF29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земельный</a:t>
          </a:r>
          <a:r>
            <a: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ru-RU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контроль</a:t>
          </a:r>
        </a:p>
      </dgm:t>
    </dgm:pt>
    <dgm:pt modelId="{CB441848-6286-4A47-891F-52A75A988FB3}" type="parTrans" cxnId="{14CE1002-6D8A-4F88-91BD-DE69AC8630F8}">
      <dgm:prSet/>
      <dgm:spPr/>
      <dgm:t>
        <a:bodyPr/>
        <a:lstStyle/>
        <a:p>
          <a:endParaRPr lang="ru-RU"/>
        </a:p>
      </dgm:t>
    </dgm:pt>
    <dgm:pt modelId="{40BC7245-7ABA-4A1E-B16B-436CC9ACD9B4}" type="sibTrans" cxnId="{14CE1002-6D8A-4F88-91BD-DE69AC8630F8}">
      <dgm:prSet/>
      <dgm:spPr/>
      <dgm:t>
        <a:bodyPr/>
        <a:lstStyle/>
        <a:p>
          <a:endParaRPr lang="ru-RU"/>
        </a:p>
      </dgm:t>
    </dgm:pt>
    <dgm:pt modelId="{1DDA9551-3973-4BDF-A4F7-B0D08AE9EBF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охотничий контроль </a:t>
          </a:r>
        </a:p>
      </dgm:t>
    </dgm:pt>
    <dgm:pt modelId="{C111151A-5E38-401E-B3C2-842B99F6D356}" type="parTrans" cxnId="{91F86607-6A20-423A-BB87-D61065CA7C16}">
      <dgm:prSet/>
      <dgm:spPr/>
      <dgm:t>
        <a:bodyPr/>
        <a:lstStyle/>
        <a:p>
          <a:endParaRPr lang="ru-RU"/>
        </a:p>
      </dgm:t>
    </dgm:pt>
    <dgm:pt modelId="{3F260D82-AED1-4830-A1A8-05931191526D}" type="sibTrans" cxnId="{91F86607-6A20-423A-BB87-D61065CA7C16}">
      <dgm:prSet/>
      <dgm:spPr/>
      <dgm:t>
        <a:bodyPr/>
        <a:lstStyle/>
        <a:p>
          <a:endParaRPr lang="ru-RU"/>
        </a:p>
      </dgm:t>
    </dgm:pt>
    <dgm:pt modelId="{642A5EB1-45F4-430B-9C2A-AD5E0D9480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строительный надзор</a:t>
          </a:r>
        </a:p>
      </dgm:t>
    </dgm:pt>
    <dgm:pt modelId="{E27CDEAB-CC9A-4831-9A7C-54827276C521}" type="parTrans" cxnId="{BCC37E98-D428-460E-9C35-4DBE704004E3}">
      <dgm:prSet/>
      <dgm:spPr/>
      <dgm:t>
        <a:bodyPr/>
        <a:lstStyle/>
        <a:p>
          <a:endParaRPr lang="ru-RU"/>
        </a:p>
      </dgm:t>
    </dgm:pt>
    <dgm:pt modelId="{93E090FF-0E0B-4D37-9FE8-AA802DDA9B8A}" type="sibTrans" cxnId="{BCC37E98-D428-460E-9C35-4DBE704004E3}">
      <dgm:prSet/>
      <dgm:spPr/>
      <dgm:t>
        <a:bodyPr/>
        <a:lstStyle/>
        <a:p>
          <a:endParaRPr lang="ru-RU"/>
        </a:p>
      </dgm:t>
    </dgm:pt>
    <dgm:pt modelId="{C658AEFC-D0B2-4BFF-BAB9-FD6E7C14CE1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контроль в сфере благоустройства </a:t>
          </a:r>
        </a:p>
      </dgm:t>
    </dgm:pt>
    <dgm:pt modelId="{C4C26EE5-81AB-4328-A581-7DDDBE400CA4}" type="parTrans" cxnId="{84436301-8C0C-4B35-9BFC-2828283A6863}">
      <dgm:prSet/>
      <dgm:spPr/>
      <dgm:t>
        <a:bodyPr/>
        <a:lstStyle/>
        <a:p>
          <a:endParaRPr lang="ru-RU"/>
        </a:p>
      </dgm:t>
    </dgm:pt>
    <dgm:pt modelId="{B0508633-E4C5-435E-9467-2DFAFBFDE407}" type="sibTrans" cxnId="{84436301-8C0C-4B35-9BFC-2828283A6863}">
      <dgm:prSet/>
      <dgm:spPr/>
      <dgm:t>
        <a:bodyPr/>
        <a:lstStyle/>
        <a:p>
          <a:endParaRPr lang="ru-RU"/>
        </a:p>
      </dgm:t>
    </dgm:pt>
    <dgm:pt modelId="{5CFE85F2-9C01-412C-A1C0-06D1EFD66A4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экологический контроль </a:t>
          </a:r>
        </a:p>
      </dgm:t>
    </dgm:pt>
    <dgm:pt modelId="{262479F1-2037-4E51-B6BF-5C2C3E701890}" type="parTrans" cxnId="{BA78894C-E87C-4821-9926-2C5DD6FA03D3}">
      <dgm:prSet/>
      <dgm:spPr/>
      <dgm:t>
        <a:bodyPr/>
        <a:lstStyle/>
        <a:p>
          <a:endParaRPr lang="ru-RU"/>
        </a:p>
      </dgm:t>
    </dgm:pt>
    <dgm:pt modelId="{EFE4EC5C-29A5-4FCC-936A-F286A6C06AE8}" type="sibTrans" cxnId="{BA78894C-E87C-4821-9926-2C5DD6FA03D3}">
      <dgm:prSet/>
      <dgm:spPr/>
      <dgm:t>
        <a:bodyPr/>
        <a:lstStyle/>
        <a:p>
          <a:endParaRPr lang="ru-RU"/>
        </a:p>
      </dgm:t>
    </dgm:pt>
    <dgm:pt modelId="{8F39B85F-C306-4BCC-ACB0-5BC08222974E}" type="pres">
      <dgm:prSet presAssocID="{7EAB4EF0-8EA3-4C87-9336-997087F8E977}" presName="linear" presStyleCnt="0">
        <dgm:presLayoutVars>
          <dgm:dir/>
          <dgm:resizeHandles val="exact"/>
        </dgm:presLayoutVars>
      </dgm:prSet>
      <dgm:spPr/>
    </dgm:pt>
    <dgm:pt modelId="{5EF306E5-064B-499F-9050-F3E238D99D1B}" type="pres">
      <dgm:prSet presAssocID="{E68F708D-1F1D-4DA9-94FD-49219DEDF295}" presName="comp" presStyleCnt="0"/>
      <dgm:spPr/>
    </dgm:pt>
    <dgm:pt modelId="{5DA37A9B-4A87-4B1A-B4C8-82EFAADE2757}" type="pres">
      <dgm:prSet presAssocID="{E68F708D-1F1D-4DA9-94FD-49219DEDF295}" presName="box" presStyleLbl="node1" presStyleIdx="0" presStyleCnt="5" custLinFactNeighborY="-72334"/>
      <dgm:spPr/>
    </dgm:pt>
    <dgm:pt modelId="{03F00449-713F-4F1F-B8B6-1825B0C8D9BA}" type="pres">
      <dgm:prSet presAssocID="{E68F708D-1F1D-4DA9-94FD-49219DEDF295}" presName="img" presStyleLbl="fgImgPlace1" presStyleIdx="0" presStyleCnt="5" custScaleX="57742" custLinFactNeighborX="-20379" custLinFactNeighborY="-84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97D84A-8770-4C8E-B0AF-4774AB85F78A}" type="pres">
      <dgm:prSet presAssocID="{E68F708D-1F1D-4DA9-94FD-49219DEDF295}" presName="text" presStyleLbl="node1" presStyleIdx="0" presStyleCnt="5">
        <dgm:presLayoutVars>
          <dgm:bulletEnabled val="1"/>
        </dgm:presLayoutVars>
      </dgm:prSet>
      <dgm:spPr/>
    </dgm:pt>
    <dgm:pt modelId="{FE4FE083-90C7-4A5F-98AD-B27076F60EC1}" type="pres">
      <dgm:prSet presAssocID="{40BC7245-7ABA-4A1E-B16B-436CC9ACD9B4}" presName="spacer" presStyleCnt="0"/>
      <dgm:spPr/>
    </dgm:pt>
    <dgm:pt modelId="{C4395CF1-CBB1-47A6-A198-D02010E428E7}" type="pres">
      <dgm:prSet presAssocID="{C658AEFC-D0B2-4BFF-BAB9-FD6E7C14CE17}" presName="comp" presStyleCnt="0"/>
      <dgm:spPr/>
    </dgm:pt>
    <dgm:pt modelId="{8B771ED3-814A-4CB6-B377-97C435128188}" type="pres">
      <dgm:prSet presAssocID="{C658AEFC-D0B2-4BFF-BAB9-FD6E7C14CE17}" presName="box" presStyleLbl="node1" presStyleIdx="1" presStyleCnt="5"/>
      <dgm:spPr/>
    </dgm:pt>
    <dgm:pt modelId="{078BC08B-BD62-47B6-BA38-13DE6E452615}" type="pres">
      <dgm:prSet presAssocID="{C658AEFC-D0B2-4BFF-BAB9-FD6E7C14CE17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DBDB25-A5DB-4F25-BD65-E0D493093937}" type="pres">
      <dgm:prSet presAssocID="{C658AEFC-D0B2-4BFF-BAB9-FD6E7C14CE17}" presName="text" presStyleLbl="node1" presStyleIdx="1" presStyleCnt="5">
        <dgm:presLayoutVars>
          <dgm:bulletEnabled val="1"/>
        </dgm:presLayoutVars>
      </dgm:prSet>
      <dgm:spPr/>
    </dgm:pt>
    <dgm:pt modelId="{B1674B92-EC1A-43E4-9CF1-E4D6F9FBBCF7}" type="pres">
      <dgm:prSet presAssocID="{B0508633-E4C5-435E-9467-2DFAFBFDE407}" presName="spacer" presStyleCnt="0"/>
      <dgm:spPr/>
    </dgm:pt>
    <dgm:pt modelId="{FF2C9C60-CC25-44FF-9C6F-004CAEE91252}" type="pres">
      <dgm:prSet presAssocID="{1DDA9551-3973-4BDF-A4F7-B0D08AE9EBFC}" presName="comp" presStyleCnt="0"/>
      <dgm:spPr/>
    </dgm:pt>
    <dgm:pt modelId="{32A091B9-D11C-453C-9200-9C682F670394}" type="pres">
      <dgm:prSet presAssocID="{1DDA9551-3973-4BDF-A4F7-B0D08AE9EBFC}" presName="box" presStyleLbl="node1" presStyleIdx="2" presStyleCnt="5"/>
      <dgm:spPr/>
    </dgm:pt>
    <dgm:pt modelId="{B1AC865F-0E7C-4758-AE57-9777D8104CF7}" type="pres">
      <dgm:prSet presAssocID="{1DDA9551-3973-4BDF-A4F7-B0D08AE9EBFC}" presName="img" presStyleLbl="fgImgPlace1" presStyleIdx="2" presStyleCnt="5" custScaleX="55597" custLinFactNeighborX="-14914" custLinFactNeighborY="288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7E04D03-FE2E-4EB2-9AF7-CF9332D68BD5}" type="pres">
      <dgm:prSet presAssocID="{1DDA9551-3973-4BDF-A4F7-B0D08AE9EBFC}" presName="text" presStyleLbl="node1" presStyleIdx="2" presStyleCnt="5">
        <dgm:presLayoutVars>
          <dgm:bulletEnabled val="1"/>
        </dgm:presLayoutVars>
      </dgm:prSet>
      <dgm:spPr/>
    </dgm:pt>
    <dgm:pt modelId="{702A9BC9-03C7-4CED-99BE-63EC4E8E65E6}" type="pres">
      <dgm:prSet presAssocID="{3F260D82-AED1-4830-A1A8-05931191526D}" presName="spacer" presStyleCnt="0"/>
      <dgm:spPr/>
    </dgm:pt>
    <dgm:pt modelId="{C472AF7E-5731-4E71-BB21-390CC844FE13}" type="pres">
      <dgm:prSet presAssocID="{5CFE85F2-9C01-412C-A1C0-06D1EFD66A4B}" presName="comp" presStyleCnt="0"/>
      <dgm:spPr/>
    </dgm:pt>
    <dgm:pt modelId="{0D1B5E43-331B-4968-B4E8-E9B3E07CAB11}" type="pres">
      <dgm:prSet presAssocID="{5CFE85F2-9C01-412C-A1C0-06D1EFD66A4B}" presName="box" presStyleLbl="node1" presStyleIdx="3" presStyleCnt="5"/>
      <dgm:spPr/>
    </dgm:pt>
    <dgm:pt modelId="{95952B37-C410-4F5B-BC52-5C2F2F990FD7}" type="pres">
      <dgm:prSet presAssocID="{5CFE85F2-9C01-412C-A1C0-06D1EFD66A4B}" presName="img" presStyleLbl="fgImgPlace1" presStyleIdx="3" presStyleCnt="5" custScaleX="61834" custScaleY="105569" custLinFactNeighborX="-1331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7E83F80-A661-4D64-9C17-9D0A7F115110}" type="pres">
      <dgm:prSet presAssocID="{5CFE85F2-9C01-412C-A1C0-06D1EFD66A4B}" presName="text" presStyleLbl="node1" presStyleIdx="3" presStyleCnt="5">
        <dgm:presLayoutVars>
          <dgm:bulletEnabled val="1"/>
        </dgm:presLayoutVars>
      </dgm:prSet>
      <dgm:spPr/>
    </dgm:pt>
    <dgm:pt modelId="{6D8EEFE7-7965-4403-B902-E1045CA14A6F}" type="pres">
      <dgm:prSet presAssocID="{EFE4EC5C-29A5-4FCC-936A-F286A6C06AE8}" presName="spacer" presStyleCnt="0"/>
      <dgm:spPr/>
    </dgm:pt>
    <dgm:pt modelId="{7C44D780-550B-47D5-83CD-FC25A2CEE997}" type="pres">
      <dgm:prSet presAssocID="{642A5EB1-45F4-430B-9C2A-AD5E0D9480AB}" presName="comp" presStyleCnt="0"/>
      <dgm:spPr/>
    </dgm:pt>
    <dgm:pt modelId="{C3F3138D-5F92-48B4-A23A-F62E2A17EF5D}" type="pres">
      <dgm:prSet presAssocID="{642A5EB1-45F4-430B-9C2A-AD5E0D9480AB}" presName="box" presStyleLbl="node1" presStyleIdx="4" presStyleCnt="5"/>
      <dgm:spPr/>
    </dgm:pt>
    <dgm:pt modelId="{68F6CFD5-1EE5-4062-AD67-54B6672637FB}" type="pres">
      <dgm:prSet presAssocID="{642A5EB1-45F4-430B-9C2A-AD5E0D9480AB}" presName="img" presStyleLbl="fgImgPlace1" presStyleIdx="4" presStyleCnt="5" custScaleX="58814" custLinFactNeighborX="-21988" custLinFactNeighborY="-35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450AC8A-AF8A-4EB2-91B7-D94269DA5D54}" type="pres">
      <dgm:prSet presAssocID="{642A5EB1-45F4-430B-9C2A-AD5E0D9480AB}" presName="text" presStyleLbl="node1" presStyleIdx="4" presStyleCnt="5">
        <dgm:presLayoutVars>
          <dgm:bulletEnabled val="1"/>
        </dgm:presLayoutVars>
      </dgm:prSet>
      <dgm:spPr/>
    </dgm:pt>
  </dgm:ptLst>
  <dgm:cxnLst>
    <dgm:cxn modelId="{84436301-8C0C-4B35-9BFC-2828283A6863}" srcId="{7EAB4EF0-8EA3-4C87-9336-997087F8E977}" destId="{C658AEFC-D0B2-4BFF-BAB9-FD6E7C14CE17}" srcOrd="1" destOrd="0" parTransId="{C4C26EE5-81AB-4328-A581-7DDDBE400CA4}" sibTransId="{B0508633-E4C5-435E-9467-2DFAFBFDE407}"/>
    <dgm:cxn modelId="{14CE1002-6D8A-4F88-91BD-DE69AC8630F8}" srcId="{7EAB4EF0-8EA3-4C87-9336-997087F8E977}" destId="{E68F708D-1F1D-4DA9-94FD-49219DEDF295}" srcOrd="0" destOrd="0" parTransId="{CB441848-6286-4A47-891F-52A75A988FB3}" sibTransId="{40BC7245-7ABA-4A1E-B16B-436CC9ACD9B4}"/>
    <dgm:cxn modelId="{91F86607-6A20-423A-BB87-D61065CA7C16}" srcId="{7EAB4EF0-8EA3-4C87-9336-997087F8E977}" destId="{1DDA9551-3973-4BDF-A4F7-B0D08AE9EBFC}" srcOrd="2" destOrd="0" parTransId="{C111151A-5E38-401E-B3C2-842B99F6D356}" sibTransId="{3F260D82-AED1-4830-A1A8-05931191526D}"/>
    <dgm:cxn modelId="{223D7B15-7231-44D6-B5EB-B0291FF916CC}" type="presOf" srcId="{5CFE85F2-9C01-412C-A1C0-06D1EFD66A4B}" destId="{0D1B5E43-331B-4968-B4E8-E9B3E07CAB11}" srcOrd="0" destOrd="0" presId="urn:microsoft.com/office/officeart/2005/8/layout/vList4"/>
    <dgm:cxn modelId="{13896A2B-B24F-44CD-AF2B-AA09CE710BCE}" type="presOf" srcId="{7EAB4EF0-8EA3-4C87-9336-997087F8E977}" destId="{8F39B85F-C306-4BCC-ACB0-5BC08222974E}" srcOrd="0" destOrd="0" presId="urn:microsoft.com/office/officeart/2005/8/layout/vList4"/>
    <dgm:cxn modelId="{8B1EBA34-3A14-4820-B03F-E5FE7B3CB7DF}" type="presOf" srcId="{1DDA9551-3973-4BDF-A4F7-B0D08AE9EBFC}" destId="{32A091B9-D11C-453C-9200-9C682F670394}" srcOrd="0" destOrd="0" presId="urn:microsoft.com/office/officeart/2005/8/layout/vList4"/>
    <dgm:cxn modelId="{BA78894C-E87C-4821-9926-2C5DD6FA03D3}" srcId="{7EAB4EF0-8EA3-4C87-9336-997087F8E977}" destId="{5CFE85F2-9C01-412C-A1C0-06D1EFD66A4B}" srcOrd="3" destOrd="0" parTransId="{262479F1-2037-4E51-B6BF-5C2C3E701890}" sibTransId="{EFE4EC5C-29A5-4FCC-936A-F286A6C06AE8}"/>
    <dgm:cxn modelId="{7466A74C-1BA3-4534-BD2A-3E3A7036730C}" type="presOf" srcId="{5CFE85F2-9C01-412C-A1C0-06D1EFD66A4B}" destId="{47E83F80-A661-4D64-9C17-9D0A7F115110}" srcOrd="1" destOrd="0" presId="urn:microsoft.com/office/officeart/2005/8/layout/vList4"/>
    <dgm:cxn modelId="{16859C52-8D7F-4EBB-8D68-7144F37814C5}" type="presOf" srcId="{E68F708D-1F1D-4DA9-94FD-49219DEDF295}" destId="{A397D84A-8770-4C8E-B0AF-4774AB85F78A}" srcOrd="1" destOrd="0" presId="urn:microsoft.com/office/officeart/2005/8/layout/vList4"/>
    <dgm:cxn modelId="{B2591475-94DC-40C1-AD1F-7F4E1A451A77}" type="presOf" srcId="{C658AEFC-D0B2-4BFF-BAB9-FD6E7C14CE17}" destId="{65DBDB25-A5DB-4F25-BD65-E0D493093937}" srcOrd="1" destOrd="0" presId="urn:microsoft.com/office/officeart/2005/8/layout/vList4"/>
    <dgm:cxn modelId="{97C3835A-D8C4-4A7F-B492-F19B5C70D465}" type="presOf" srcId="{642A5EB1-45F4-430B-9C2A-AD5E0D9480AB}" destId="{7450AC8A-AF8A-4EB2-91B7-D94269DA5D54}" srcOrd="1" destOrd="0" presId="urn:microsoft.com/office/officeart/2005/8/layout/vList4"/>
    <dgm:cxn modelId="{7BC60D94-BBDE-4598-A713-4F41CDBA27C8}" type="presOf" srcId="{1DDA9551-3973-4BDF-A4F7-B0D08AE9EBFC}" destId="{D7E04D03-FE2E-4EB2-9AF7-CF9332D68BD5}" srcOrd="1" destOrd="0" presId="urn:microsoft.com/office/officeart/2005/8/layout/vList4"/>
    <dgm:cxn modelId="{BCC37E98-D428-460E-9C35-4DBE704004E3}" srcId="{7EAB4EF0-8EA3-4C87-9336-997087F8E977}" destId="{642A5EB1-45F4-430B-9C2A-AD5E0D9480AB}" srcOrd="4" destOrd="0" parTransId="{E27CDEAB-CC9A-4831-9A7C-54827276C521}" sibTransId="{93E090FF-0E0B-4D37-9FE8-AA802DDA9B8A}"/>
    <dgm:cxn modelId="{7C5738E7-D649-44DE-8C26-D6A3BC11D81B}" type="presOf" srcId="{E68F708D-1F1D-4DA9-94FD-49219DEDF295}" destId="{5DA37A9B-4A87-4B1A-B4C8-82EFAADE2757}" srcOrd="0" destOrd="0" presId="urn:microsoft.com/office/officeart/2005/8/layout/vList4"/>
    <dgm:cxn modelId="{A7E2A1F1-5ACD-45AB-923F-8DA4793EB6E4}" type="presOf" srcId="{642A5EB1-45F4-430B-9C2A-AD5E0D9480AB}" destId="{C3F3138D-5F92-48B4-A23A-F62E2A17EF5D}" srcOrd="0" destOrd="0" presId="urn:microsoft.com/office/officeart/2005/8/layout/vList4"/>
    <dgm:cxn modelId="{117571FF-6BE4-43EA-B536-7FAACB164F53}" type="presOf" srcId="{C658AEFC-D0B2-4BFF-BAB9-FD6E7C14CE17}" destId="{8B771ED3-814A-4CB6-B377-97C435128188}" srcOrd="0" destOrd="0" presId="urn:microsoft.com/office/officeart/2005/8/layout/vList4"/>
    <dgm:cxn modelId="{FC9F8CE9-809B-40E1-A581-58C02B7331D0}" type="presParOf" srcId="{8F39B85F-C306-4BCC-ACB0-5BC08222974E}" destId="{5EF306E5-064B-499F-9050-F3E238D99D1B}" srcOrd="0" destOrd="0" presId="urn:microsoft.com/office/officeart/2005/8/layout/vList4"/>
    <dgm:cxn modelId="{5D5C6156-A868-47CA-AACA-F4096F5C2F08}" type="presParOf" srcId="{5EF306E5-064B-499F-9050-F3E238D99D1B}" destId="{5DA37A9B-4A87-4B1A-B4C8-82EFAADE2757}" srcOrd="0" destOrd="0" presId="urn:microsoft.com/office/officeart/2005/8/layout/vList4"/>
    <dgm:cxn modelId="{53EE1BB5-D37E-43F1-A2D5-AA9ED1B86B87}" type="presParOf" srcId="{5EF306E5-064B-499F-9050-F3E238D99D1B}" destId="{03F00449-713F-4F1F-B8B6-1825B0C8D9BA}" srcOrd="1" destOrd="0" presId="urn:microsoft.com/office/officeart/2005/8/layout/vList4"/>
    <dgm:cxn modelId="{BC7BB5F5-542A-4619-B7B6-CA8A52129F50}" type="presParOf" srcId="{5EF306E5-064B-499F-9050-F3E238D99D1B}" destId="{A397D84A-8770-4C8E-B0AF-4774AB85F78A}" srcOrd="2" destOrd="0" presId="urn:microsoft.com/office/officeart/2005/8/layout/vList4"/>
    <dgm:cxn modelId="{9074F950-F215-4494-AC78-BE941D4C0021}" type="presParOf" srcId="{8F39B85F-C306-4BCC-ACB0-5BC08222974E}" destId="{FE4FE083-90C7-4A5F-98AD-B27076F60EC1}" srcOrd="1" destOrd="0" presId="urn:microsoft.com/office/officeart/2005/8/layout/vList4"/>
    <dgm:cxn modelId="{CB2A99F6-25E8-420B-968A-7DA0CFE65E86}" type="presParOf" srcId="{8F39B85F-C306-4BCC-ACB0-5BC08222974E}" destId="{C4395CF1-CBB1-47A6-A198-D02010E428E7}" srcOrd="2" destOrd="0" presId="urn:microsoft.com/office/officeart/2005/8/layout/vList4"/>
    <dgm:cxn modelId="{DE42A131-A275-4D2A-90B4-4E8DB77F17AD}" type="presParOf" srcId="{C4395CF1-CBB1-47A6-A198-D02010E428E7}" destId="{8B771ED3-814A-4CB6-B377-97C435128188}" srcOrd="0" destOrd="0" presId="urn:microsoft.com/office/officeart/2005/8/layout/vList4"/>
    <dgm:cxn modelId="{C0341A7A-9763-4502-B0F3-9A28248527E8}" type="presParOf" srcId="{C4395CF1-CBB1-47A6-A198-D02010E428E7}" destId="{078BC08B-BD62-47B6-BA38-13DE6E452615}" srcOrd="1" destOrd="0" presId="urn:microsoft.com/office/officeart/2005/8/layout/vList4"/>
    <dgm:cxn modelId="{B430C3BB-ECC4-4161-8662-57676283857B}" type="presParOf" srcId="{C4395CF1-CBB1-47A6-A198-D02010E428E7}" destId="{65DBDB25-A5DB-4F25-BD65-E0D493093937}" srcOrd="2" destOrd="0" presId="urn:microsoft.com/office/officeart/2005/8/layout/vList4"/>
    <dgm:cxn modelId="{A35032EB-4DA3-45DF-92CE-56A30FBAF104}" type="presParOf" srcId="{8F39B85F-C306-4BCC-ACB0-5BC08222974E}" destId="{B1674B92-EC1A-43E4-9CF1-E4D6F9FBBCF7}" srcOrd="3" destOrd="0" presId="urn:microsoft.com/office/officeart/2005/8/layout/vList4"/>
    <dgm:cxn modelId="{87303EBF-84FE-4957-8752-F9AE004D0F96}" type="presParOf" srcId="{8F39B85F-C306-4BCC-ACB0-5BC08222974E}" destId="{FF2C9C60-CC25-44FF-9C6F-004CAEE91252}" srcOrd="4" destOrd="0" presId="urn:microsoft.com/office/officeart/2005/8/layout/vList4"/>
    <dgm:cxn modelId="{B0A36F67-122E-4139-958D-8F75E82C8B2A}" type="presParOf" srcId="{FF2C9C60-CC25-44FF-9C6F-004CAEE91252}" destId="{32A091B9-D11C-453C-9200-9C682F670394}" srcOrd="0" destOrd="0" presId="urn:microsoft.com/office/officeart/2005/8/layout/vList4"/>
    <dgm:cxn modelId="{DE0D6F8E-F36F-4550-9A76-A29264A9EAE4}" type="presParOf" srcId="{FF2C9C60-CC25-44FF-9C6F-004CAEE91252}" destId="{B1AC865F-0E7C-4758-AE57-9777D8104CF7}" srcOrd="1" destOrd="0" presId="urn:microsoft.com/office/officeart/2005/8/layout/vList4"/>
    <dgm:cxn modelId="{BE1C1C8E-2E47-4AFC-ADAF-504D4F0285A5}" type="presParOf" srcId="{FF2C9C60-CC25-44FF-9C6F-004CAEE91252}" destId="{D7E04D03-FE2E-4EB2-9AF7-CF9332D68BD5}" srcOrd="2" destOrd="0" presId="urn:microsoft.com/office/officeart/2005/8/layout/vList4"/>
    <dgm:cxn modelId="{5CABC13F-9032-4E59-BBF6-4A23B13E6C83}" type="presParOf" srcId="{8F39B85F-C306-4BCC-ACB0-5BC08222974E}" destId="{702A9BC9-03C7-4CED-99BE-63EC4E8E65E6}" srcOrd="5" destOrd="0" presId="urn:microsoft.com/office/officeart/2005/8/layout/vList4"/>
    <dgm:cxn modelId="{FFCD674E-E878-490E-82D1-99FBA231D247}" type="presParOf" srcId="{8F39B85F-C306-4BCC-ACB0-5BC08222974E}" destId="{C472AF7E-5731-4E71-BB21-390CC844FE13}" srcOrd="6" destOrd="0" presId="urn:microsoft.com/office/officeart/2005/8/layout/vList4"/>
    <dgm:cxn modelId="{A3BB81DD-9F0D-461D-BB8B-B9B814192EAD}" type="presParOf" srcId="{C472AF7E-5731-4E71-BB21-390CC844FE13}" destId="{0D1B5E43-331B-4968-B4E8-E9B3E07CAB11}" srcOrd="0" destOrd="0" presId="urn:microsoft.com/office/officeart/2005/8/layout/vList4"/>
    <dgm:cxn modelId="{ED8F68EC-54CC-41DC-9A27-AF4B02A8E87A}" type="presParOf" srcId="{C472AF7E-5731-4E71-BB21-390CC844FE13}" destId="{95952B37-C410-4F5B-BC52-5C2F2F990FD7}" srcOrd="1" destOrd="0" presId="urn:microsoft.com/office/officeart/2005/8/layout/vList4"/>
    <dgm:cxn modelId="{3FDE2ABF-F8DF-4F6A-ACD1-ED79F2FB1241}" type="presParOf" srcId="{C472AF7E-5731-4E71-BB21-390CC844FE13}" destId="{47E83F80-A661-4D64-9C17-9D0A7F115110}" srcOrd="2" destOrd="0" presId="urn:microsoft.com/office/officeart/2005/8/layout/vList4"/>
    <dgm:cxn modelId="{8A722D6F-9EF0-4969-AB09-FE244AD1B6EB}" type="presParOf" srcId="{8F39B85F-C306-4BCC-ACB0-5BC08222974E}" destId="{6D8EEFE7-7965-4403-B902-E1045CA14A6F}" srcOrd="7" destOrd="0" presId="urn:microsoft.com/office/officeart/2005/8/layout/vList4"/>
    <dgm:cxn modelId="{6223EB30-A282-48C0-9984-06B21C58F629}" type="presParOf" srcId="{8F39B85F-C306-4BCC-ACB0-5BC08222974E}" destId="{7C44D780-550B-47D5-83CD-FC25A2CEE997}" srcOrd="8" destOrd="0" presId="urn:microsoft.com/office/officeart/2005/8/layout/vList4"/>
    <dgm:cxn modelId="{68503574-F45B-4DFD-B982-055C2BEBBCB1}" type="presParOf" srcId="{7C44D780-550B-47D5-83CD-FC25A2CEE997}" destId="{C3F3138D-5F92-48B4-A23A-F62E2A17EF5D}" srcOrd="0" destOrd="0" presId="urn:microsoft.com/office/officeart/2005/8/layout/vList4"/>
    <dgm:cxn modelId="{7F2E5920-C73D-40E0-8CFC-334A17944649}" type="presParOf" srcId="{7C44D780-550B-47D5-83CD-FC25A2CEE997}" destId="{68F6CFD5-1EE5-4062-AD67-54B6672637FB}" srcOrd="1" destOrd="0" presId="urn:microsoft.com/office/officeart/2005/8/layout/vList4"/>
    <dgm:cxn modelId="{51E71718-9E8E-4D15-B8CB-A9915FC8D1C4}" type="presParOf" srcId="{7C44D780-550B-47D5-83CD-FC25A2CEE997}" destId="{7450AC8A-AF8A-4EB2-91B7-D94269DA5D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37A9B-4A87-4B1A-B4C8-82EFAADE2757}">
      <dsp:nvSpPr>
        <dsp:cNvPr id="0" name=""/>
        <dsp:cNvSpPr/>
      </dsp:nvSpPr>
      <dsp:spPr>
        <a:xfrm>
          <a:off x="0" y="0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земельный</a:t>
          </a: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контроль</a:t>
          </a:r>
        </a:p>
      </dsp:txBody>
      <dsp:txXfrm>
        <a:off x="782427" y="0"/>
        <a:ext cx="2936540" cy="386341"/>
      </dsp:txXfrm>
    </dsp:sp>
    <dsp:sp modelId="{03F00449-713F-4F1F-B8B6-1825B0C8D9BA}">
      <dsp:nvSpPr>
        <dsp:cNvPr id="0" name=""/>
        <dsp:cNvSpPr/>
      </dsp:nvSpPr>
      <dsp:spPr>
        <a:xfrm>
          <a:off x="44212" y="12616"/>
          <a:ext cx="429481" cy="3090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71ED3-814A-4CB6-B377-97C435128188}">
      <dsp:nvSpPr>
        <dsp:cNvPr id="0" name=""/>
        <dsp:cNvSpPr/>
      </dsp:nvSpPr>
      <dsp:spPr>
        <a:xfrm>
          <a:off x="0" y="424975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контроль в сфере благоустройства </a:t>
          </a:r>
        </a:p>
      </dsp:txBody>
      <dsp:txXfrm>
        <a:off x="782427" y="424975"/>
        <a:ext cx="2936540" cy="386341"/>
      </dsp:txXfrm>
    </dsp:sp>
    <dsp:sp modelId="{078BC08B-BD62-47B6-BA38-13DE6E452615}">
      <dsp:nvSpPr>
        <dsp:cNvPr id="0" name=""/>
        <dsp:cNvSpPr/>
      </dsp:nvSpPr>
      <dsp:spPr>
        <a:xfrm>
          <a:off x="38634" y="463609"/>
          <a:ext cx="743793" cy="3090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091B9-D11C-453C-9200-9C682F670394}">
      <dsp:nvSpPr>
        <dsp:cNvPr id="0" name=""/>
        <dsp:cNvSpPr/>
      </dsp:nvSpPr>
      <dsp:spPr>
        <a:xfrm>
          <a:off x="0" y="849950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охотничий контроль </a:t>
          </a:r>
        </a:p>
      </dsp:txBody>
      <dsp:txXfrm>
        <a:off x="782427" y="849950"/>
        <a:ext cx="2936540" cy="386341"/>
      </dsp:txXfrm>
    </dsp:sp>
    <dsp:sp modelId="{B1AC865F-0E7C-4758-AE57-9777D8104CF7}">
      <dsp:nvSpPr>
        <dsp:cNvPr id="0" name=""/>
        <dsp:cNvSpPr/>
      </dsp:nvSpPr>
      <dsp:spPr>
        <a:xfrm>
          <a:off x="92838" y="897514"/>
          <a:ext cx="413526" cy="3090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B5E43-331B-4968-B4E8-E9B3E07CAB11}">
      <dsp:nvSpPr>
        <dsp:cNvPr id="0" name=""/>
        <dsp:cNvSpPr/>
      </dsp:nvSpPr>
      <dsp:spPr>
        <a:xfrm>
          <a:off x="0" y="1274926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экологический контроль </a:t>
          </a:r>
        </a:p>
      </dsp:txBody>
      <dsp:txXfrm>
        <a:off x="782427" y="1274926"/>
        <a:ext cx="2936540" cy="386341"/>
      </dsp:txXfrm>
    </dsp:sp>
    <dsp:sp modelId="{95952B37-C410-4F5B-BC52-5C2F2F990FD7}">
      <dsp:nvSpPr>
        <dsp:cNvPr id="0" name=""/>
        <dsp:cNvSpPr/>
      </dsp:nvSpPr>
      <dsp:spPr>
        <a:xfrm>
          <a:off x="81513" y="1304954"/>
          <a:ext cx="459917" cy="326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3138D-5F92-48B4-A23A-F62E2A17EF5D}">
      <dsp:nvSpPr>
        <dsp:cNvPr id="0" name=""/>
        <dsp:cNvSpPr/>
      </dsp:nvSpPr>
      <dsp:spPr>
        <a:xfrm>
          <a:off x="0" y="1699901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строительный надзор</a:t>
          </a:r>
        </a:p>
      </dsp:txBody>
      <dsp:txXfrm>
        <a:off x="782427" y="1699901"/>
        <a:ext cx="2936540" cy="386341"/>
      </dsp:txXfrm>
    </dsp:sp>
    <dsp:sp modelId="{68F6CFD5-1EE5-4062-AD67-54B6672637FB}">
      <dsp:nvSpPr>
        <dsp:cNvPr id="0" name=""/>
        <dsp:cNvSpPr/>
      </dsp:nvSpPr>
      <dsp:spPr>
        <a:xfrm>
          <a:off x="28258" y="1727458"/>
          <a:ext cx="437454" cy="3090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765DE09-C798-43CA-AC86-D0E5A35F96E6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1006759-4365-4BB4-9FCD-C775AEE6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1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A375F-C07D-43D1-964C-15571F98E79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537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1CB18-12AE-F936-E04F-F502579C7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C39B2C31-4922-E196-CC54-FD3066A44F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78C1D5BC-0E94-A395-F314-EE34B4523F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73D8EA3D-0D36-EDBB-6390-C5E9CC71D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204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327A7-AC25-8A93-BAAF-E73A3F0C4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7711A37-1865-D682-3E74-805A4B6CB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C2F12DE-7FE0-60A3-CA4B-18DC3ADE7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AFB0A1-329D-678D-C4D7-635AE1157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A375F-C07D-43D1-964C-15571F98E79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42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C72A9-AE5D-416D-8A79-4D4399146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68200-7815-4E7A-AB6D-6FB20A9D1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CCD9C-AE77-46D4-B52B-457EDC84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1E9F-C85E-4C95-801A-AB443513EB0F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C605F-F61E-43D3-9445-DF85B11D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D00672-8420-4592-AFA6-109A3E09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E74AD-C47D-46A3-9C0D-49E3869C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9EF51-24E5-4CEE-BD60-319D8C21A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0EAF3-C5EF-4E4E-AA13-65DB4169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78E4-9DF5-466C-B7CA-F3343BFF8DC9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A5999-B350-41BC-9065-870BAC38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06969-64A5-49B2-AC71-B7462720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0143CC-F4AA-406E-AD1B-DFC395496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2759BC-0E90-418D-863B-70A35D4FF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659E5-C29F-403D-B376-D2CDC511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8830-2D8D-4526-B15F-2AE600B91C72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D76D5-B9C3-420F-98B8-006BCD79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08C2D-00BD-4703-BD8D-2624E865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9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46715-420A-43DD-BC6D-79A80A71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C80576-505B-4C23-9247-926AA6ABB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EE410D-0002-433C-A475-9E487A90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BAFB-C10A-40A1-9062-A91EA93D064F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32509-3139-4F60-A99D-4026716F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15CF3-DDD8-465E-97A2-1F4AFA29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2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70A6E-50F0-432A-BF44-24D86FA0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A85A0-BEFB-46DF-8535-240331E89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1CD34-A6EF-44BF-92EE-B764D35C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8E15-DFAD-4B7F-AD4F-35502596EFC0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B8C94B-17A6-4731-87B4-69FF1CA2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D12D-16BA-41F9-B1C3-44606398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D887-00F1-4095-B0F6-5409A60B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0F92A-198E-49D9-A769-FAB421DB1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9179CC-7964-4644-B0A5-BF84FDA4A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78E640-3AB2-4D7B-814B-F6187526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162-C1CE-494B-90D0-5232E0A7AD06}" type="datetime1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6CB486-D067-4A4C-B63B-DC802CC3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35B935-541C-4CB6-AA6E-A131266D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9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8271E-9998-4BD0-B6C1-1CEB6A28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CC4206-0C76-4B15-989A-DF3C14BA3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BAAA5-273B-4BCD-876E-F01DD812B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C2180-630C-4FA4-86F9-ED069FF81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B82A56-6B4B-4F66-A589-27D0DCA75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0791E5-FE33-4FC7-AD07-554E5DB3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04A3-EC1E-4D2B-AB90-4B7F8DB75054}" type="datetime1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35B17D-7DF3-4E73-ABAA-B8F4636E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FE3476-BE42-43B0-BF1D-53379040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2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CFF60-735C-47C1-B4DB-F72805A8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A033FB-EBC2-45FF-B24D-03C549DE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8880-189B-4F1F-97A9-334DB899E4FE}" type="datetime1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E70D59-65FE-483C-8BF9-6649DE59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CDA67-E639-4B2E-A0E0-0ECDEF53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3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390D3D-6DDE-4D29-AE6D-DA1DE2FF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C51-5762-4D3B-BEFB-35497DF04DE5}" type="datetime1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2F87FD-31B5-441E-9176-2D2FA82C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6D6A5B-867F-4175-A29A-29AB11CB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3731A-95A6-4BD3-A6B7-D147A58F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B45E71-BE52-44AF-92B1-1D581886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BA9A6-B43A-482D-943C-E5D30B598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DA54CD-8BE8-400C-931C-967CBB0D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F203-DCFA-467F-8954-B3D87CEABB2B}" type="datetime1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5F416-0ED9-4ED0-9029-2FAA96F2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1C8D36-7782-488C-8B1F-6FB0C0AE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4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55D6B-A2B5-452D-83B6-23E9DD6B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014AF6-8198-46FD-9008-44A16F29C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051C-ED8F-446A-91B8-19E69107C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8575A-4521-4207-BBFA-F8A07300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E843-1D1B-4003-B9C0-69039D5B67C3}" type="datetime1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41F689-3E71-47D7-B155-A88269DF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AD5ABD-BC26-4DC8-A711-EC5BA1D3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443F2-AEDC-4D8A-917A-4E4A0FEA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90DB87-A5CA-40B4-AD4B-4314382C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1248A-3E8F-44D8-AF62-C051D72FD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488D-1F9C-4B3B-9C21-9A40B583E25D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E9F50-5D93-4C0D-A4EE-8C227447B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79755-870B-40A1-9D69-B38779CC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E45DE6-F64F-4C2A-9AB3-B2CE8E4E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72" y="2388670"/>
            <a:ext cx="9387281" cy="8679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dirty="0">
                <a:solidFill>
                  <a:srgbClr val="4478B6"/>
                </a:solidFill>
                <a:latin typeface="Century Gothic" pitchFamily="34" charset="0"/>
              </a:rPr>
              <a:t>О приоритетных направлениях в контрольной (надзорной) деятельности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F694FA-5B88-4F57-9BFF-EE1CDEB5C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6120"/>
            <a:ext cx="12401550" cy="12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540"/>
            <a:ext cx="12401550" cy="71353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10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6290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Показатели направления работы в сфере КНД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6267" y="1410718"/>
            <a:ext cx="11980953" cy="4228081"/>
            <a:chOff x="2032000" y="719666"/>
            <a:chExt cx="8128000" cy="5414961"/>
          </a:xfrm>
        </p:grpSpPr>
        <p:sp>
          <p:nvSpPr>
            <p:cNvPr id="14" name="Полилиния 13"/>
            <p:cNvSpPr/>
            <p:nvPr/>
          </p:nvSpPr>
          <p:spPr>
            <a:xfrm>
              <a:off x="2032000" y="719666"/>
              <a:ext cx="8128000" cy="1002770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обеспечить ≥ 80% фото- и видеофиксации </a:t>
              </a:r>
              <a:r>
                <a:rPr lang="ru-RU">
                  <a:solidFill>
                    <a:schemeClr val="tx1"/>
                  </a:solidFill>
                </a:rPr>
                <a:t>посредством МП </a:t>
              </a:r>
              <a:r>
                <a:rPr lang="ru-RU" b="1" u="sng" dirty="0">
                  <a:solidFill>
                    <a:schemeClr val="tx1"/>
                  </a:solidFill>
                </a:rPr>
                <a:t>"Инспектор"   </a:t>
              </a:r>
              <a:endParaRPr lang="ru-RU" b="1" u="sng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32277" y="819943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032000" y="1822713"/>
              <a:ext cx="8128000" cy="1002770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п</a:t>
              </a:r>
              <a:r>
                <a:rPr lang="ru-RU" kern="1200" dirty="0">
                  <a:solidFill>
                    <a:schemeClr val="tx1"/>
                  </a:solidFill>
                </a:rPr>
                <a:t>рименять </a:t>
              </a:r>
              <a:r>
                <a:rPr lang="ru-RU" b="1" u="sng" kern="1200" dirty="0">
                  <a:solidFill>
                    <a:schemeClr val="tx1"/>
                  </a:solidFill>
                </a:rPr>
                <a:t>беспилотные средства </a:t>
              </a:r>
              <a:r>
                <a:rPr lang="ru-RU" dirty="0">
                  <a:solidFill>
                    <a:schemeClr val="tx1"/>
                  </a:solidFill>
                </a:rPr>
                <a:t>для проведения ≥10% мероприятий КНД (в видах контроля, где они применяются) 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132277" y="1922991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032000" y="2925761"/>
              <a:ext cx="8128000" cy="1002770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solidFill>
                    <a:schemeClr val="tx1"/>
                  </a:solidFill>
                </a:rPr>
                <a:t>обеспечить доработку или отмену </a:t>
              </a:r>
              <a:r>
                <a:rPr lang="ru-RU" b="1" u="sng" kern="1200" dirty="0">
                  <a:solidFill>
                    <a:schemeClr val="tx1"/>
                  </a:solidFill>
                </a:rPr>
                <a:t>индикаторов риска </a:t>
              </a:r>
              <a:r>
                <a:rPr lang="ru-RU" kern="1200" dirty="0">
                  <a:solidFill>
                    <a:schemeClr val="tx1"/>
                  </a:solidFill>
                </a:rPr>
                <a:t>с эффективностью ≤ 75%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32277" y="3026039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032000" y="4028808"/>
              <a:ext cx="8128000" cy="1002771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о</a:t>
              </a:r>
              <a:r>
                <a:rPr lang="ru-RU" kern="1200" dirty="0">
                  <a:solidFill>
                    <a:schemeClr val="tx1"/>
                  </a:solidFill>
                </a:rPr>
                <a:t>беспечить долю </a:t>
              </a:r>
              <a:r>
                <a:rPr lang="ru-RU" dirty="0">
                  <a:solidFill>
                    <a:schemeClr val="tx1"/>
                  </a:solidFill>
                </a:rPr>
                <a:t>повторных </a:t>
              </a:r>
              <a:r>
                <a:rPr lang="ru-RU" b="1" u="sng" dirty="0">
                  <a:solidFill>
                    <a:schemeClr val="tx1"/>
                  </a:solidFill>
                </a:rPr>
                <a:t>жалоб</a:t>
              </a:r>
              <a:r>
                <a:rPr lang="ru-RU" dirty="0">
                  <a:solidFill>
                    <a:schemeClr val="tx1"/>
                  </a:solidFill>
                </a:rPr>
                <a:t> ≤ 3%</a:t>
              </a:r>
            </a:p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 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132277" y="4129087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032000" y="5131857"/>
              <a:ext cx="8128000" cy="1002770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в</a:t>
              </a:r>
              <a:r>
                <a:rPr lang="ru-RU" kern="1200" dirty="0">
                  <a:solidFill>
                    <a:schemeClr val="tx1"/>
                  </a:solidFill>
                </a:rPr>
                <a:t>недрить в ведомственные </a:t>
              </a:r>
              <a:r>
                <a:rPr lang="ru-RU" dirty="0">
                  <a:solidFill>
                    <a:schemeClr val="tx1"/>
                  </a:solidFill>
                </a:rPr>
                <a:t>информационные системы ≥ 3% ФОИВ технологии </a:t>
              </a:r>
              <a:r>
                <a:rPr lang="ru-RU" b="1" u="sng" dirty="0">
                  <a:solidFill>
                    <a:schemeClr val="tx1"/>
                  </a:solidFill>
                </a:rPr>
                <a:t>ИИ</a:t>
              </a:r>
              <a:r>
                <a:rPr lang="ru-RU" dirty="0">
                  <a:solidFill>
                    <a:schemeClr val="tx1"/>
                  </a:solidFill>
                </a:rPr>
                <a:t>  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2132277" y="5232135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81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F9BCA-9DED-143A-715C-3BABE176A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CF0662D-4BDB-C2A4-CE5C-5359CDC2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15"/>
            <a:ext cx="12401550" cy="120797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EFF029B-5418-A515-E110-08265351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2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0E89119A-51C4-3CB5-9A24-2DE2E924A193}"/>
              </a:ext>
            </a:extLst>
          </p:cNvPr>
          <p:cNvSpPr/>
          <p:nvPr/>
        </p:nvSpPr>
        <p:spPr>
          <a:xfrm>
            <a:off x="-552" y="34896"/>
            <a:ext cx="12192552" cy="6481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300" dirty="0">
                <a:latin typeface="Century Gothic" panose="020B0502020202020204" pitchFamily="34" charset="0"/>
                <a:cs typeface="Calibri"/>
              </a:rPr>
              <a:t>Контрольные (надзорные) мероприятия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DD400DF-B9CD-712C-41F6-3091160563EA}"/>
              </a:ext>
            </a:extLst>
          </p:cNvPr>
          <p:cNvSpPr txBox="1"/>
          <p:nvPr/>
        </p:nvSpPr>
        <p:spPr>
          <a:xfrm>
            <a:off x="318299" y="899755"/>
            <a:ext cx="8665682" cy="923328"/>
          </a:xfrm>
          <a:prstGeom prst="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Плановые контрольные (надзорные) мероприятия – для категорий </a:t>
            </a:r>
            <a:r>
              <a:rPr lang="ru-RU" b="1" cap="non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чрезвычайно высокого </a:t>
            </a:r>
            <a:r>
              <a:rPr lang="ru-RU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(1-2 раза в год) и </a:t>
            </a:r>
            <a:r>
              <a:rPr lang="ru-RU" b="1" cap="non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высокого </a:t>
            </a:r>
            <a:r>
              <a:rPr lang="ru-RU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риска</a:t>
            </a:r>
            <a:r>
              <a:rPr lang="ru-RU" b="1" cap="non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(1 раз в год или 2 обязательных профилактических визита).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318299" y="2187427"/>
            <a:ext cx="433284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Новые основания для 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91226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внеплановой    проверки:</a:t>
            </a:r>
          </a:p>
          <a:p>
            <a:pPr algn="ctr" defTabSz="912261"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Century Gothic" panose="020B0502020202020204" pitchFamily="34" charset="0"/>
              </a:rPr>
              <a:t>деятельность без уведомления о начале предпринимательской деятельности, без лицензии, без регистрации в системе ″Честный знак</a:t>
            </a:r>
            <a:r>
              <a:rPr lang="ru-RU" sz="1400" dirty="0">
                <a:latin typeface="Century Gothic" panose="020B0502020202020204" pitchFamily="34" charset="0"/>
                <a:cs typeface="Times New Roman"/>
              </a:rPr>
              <a:t>"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Century Gothic" panose="020B0502020202020204" pitchFamily="34" charset="0"/>
              </a:rPr>
              <a:t>Уклонение от проведения обязательного профилактического визита.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5054999" y="2187427"/>
            <a:ext cx="3928982" cy="3016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Новые институты:</a:t>
            </a:r>
          </a:p>
          <a:p>
            <a:pPr algn="ctr" defTabSz="912261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Century Gothic" panose="020B0502020202020204" pitchFamily="34" charset="0"/>
              </a:rPr>
              <a:t>соглашение об устранении выявленных нарушений обязательных требований 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(ПП РФ от 31.05.2025 </a:t>
            </a:r>
            <a:br>
              <a:rPr lang="en-US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№ 829);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Century Gothic" panose="020B0502020202020204" pitchFamily="34" charset="0"/>
              </a:rPr>
              <a:t>выдача предписания об устранении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выявленных нарушений (если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КЛ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государственное или муниципальное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учреждение, предписание может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выдаваться учредителю).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9212580" y="1153129"/>
            <a:ext cx="2651759" cy="4585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2261"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 defTabSz="91226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Новые сведения для проведения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проверки: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912261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средний вред жизни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и здоровью;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вред обороне страны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и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безопасности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государства;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вред окружающей среде;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вред объектам культурного наследия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(если есть угроза их утраты);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угроза возникновения чрезвычайных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ситуаций природного и (или)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техногенного характера, эпидемий,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эпизоотий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5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9930"/>
            <a:ext cx="12401550" cy="120797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3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32372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Профилактика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195806" y="918333"/>
            <a:ext cx="4551453" cy="2277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Обязательный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профилактический визит: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для значительного, среднего или умеренного риска – периодичность определяется Правительством РФ;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по поручениям Президента РФ;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по поручениям Правительства РФ;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по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поручениям высших должностных лиц субъектов РФ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195807" y="3584708"/>
            <a:ext cx="4551452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Профилактический визит по заявлению контролируемого лица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если оно является: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субъектом малого предпринимательства;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СОНКО;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государственным или муниципальным учреждением</a:t>
            </a:r>
          </a:p>
          <a:p>
            <a:pPr algn="just" defTabSz="912261">
              <a:lnSpc>
                <a:spcPts val="1200"/>
              </a:lnSpc>
              <a:defRPr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5433060" y="912448"/>
            <a:ext cx="6621780" cy="4724370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912261">
              <a:defRPr/>
            </a:pPr>
            <a:r>
              <a:rPr lang="ru-RU" sz="15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Принято постановление Правительства Российской Федерации от 01.10.2025 г. № 1511</a:t>
            </a:r>
            <a:r>
              <a:rPr lang="ru-RU" sz="1500" b="1" dirty="0">
                <a:latin typeface="Century Gothic" panose="020B0502020202020204" pitchFamily="34" charset="0"/>
              </a:rPr>
              <a:t> </a:t>
            </a:r>
            <a:r>
              <a:rPr lang="ru-RU" sz="1500" dirty="0">
                <a:latin typeface="Century Gothic" panose="020B0502020202020204" pitchFamily="34" charset="0"/>
                <a:cs typeface="Times New Roman"/>
              </a:rPr>
              <a:t>"</a:t>
            </a:r>
            <a:r>
              <a:rPr lang="ru-RU" sz="1500" dirty="0">
                <a:latin typeface="Century Gothic" panose="020B0502020202020204" pitchFamily="34" charset="0"/>
              </a:rPr>
              <a:t>О периодичности проведения обязательных профилактических визитов в рамках государственного контроля (надзора), муниципального контроля</a:t>
            </a:r>
            <a:r>
              <a:rPr lang="ru-RU" sz="1500" dirty="0">
                <a:latin typeface="Century Gothic" panose="020B0502020202020204" pitchFamily="34" charset="0"/>
                <a:cs typeface="Times New Roman"/>
              </a:rPr>
              <a:t>"</a:t>
            </a:r>
          </a:p>
          <a:p>
            <a:pPr algn="just" defTabSz="912261">
              <a:defRPr/>
            </a:pPr>
            <a:endParaRPr lang="ru-RU" sz="15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en-US" sz="1500" dirty="0">
                <a:latin typeface="Century Gothic" panose="020B0502020202020204" pitchFamily="34" charset="0"/>
              </a:rPr>
              <a:t>- </a:t>
            </a:r>
            <a:r>
              <a:rPr lang="ru-RU" sz="1500" dirty="0">
                <a:latin typeface="Century Gothic" panose="020B0502020202020204" pitchFamily="34" charset="0"/>
              </a:rPr>
              <a:t>Объекты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значительного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500" dirty="0">
                <a:latin typeface="Century Gothic" panose="020B0502020202020204" pitchFamily="34" charset="0"/>
              </a:rPr>
              <a:t>риска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500" dirty="0">
                <a:latin typeface="Century Gothic" panose="020B0502020202020204" pitchFamily="34" charset="0"/>
              </a:rPr>
              <a:t>–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не более одного раза в 3</a:t>
            </a:r>
            <a:r>
              <a:rPr lang="en-US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года</a:t>
            </a: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ru-RU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500" dirty="0">
                <a:latin typeface="Century Gothic" panose="020B0502020202020204" pitchFamily="34" charset="0"/>
              </a:rPr>
              <a:t>- Объекты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среднего</a:t>
            </a:r>
            <a:r>
              <a:rPr lang="ru-RU" sz="1500" dirty="0">
                <a:latin typeface="Century Gothic" panose="020B0502020202020204" pitchFamily="34" charset="0"/>
              </a:rPr>
              <a:t> риска –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не более одного раза в 5 лет</a:t>
            </a:r>
          </a:p>
          <a:p>
            <a:pPr marL="285750" indent="-285750" algn="just" defTabSz="912261">
              <a:buFontTx/>
              <a:buChar char="-"/>
              <a:defRPr/>
            </a:pPr>
            <a:endParaRPr lang="ru-RU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en-US" sz="1500" dirty="0">
                <a:latin typeface="Century Gothic" panose="020B0502020202020204" pitchFamily="34" charset="0"/>
              </a:rPr>
              <a:t>- </a:t>
            </a:r>
            <a:r>
              <a:rPr lang="ru-RU" sz="1500" dirty="0">
                <a:latin typeface="Century Gothic" panose="020B0502020202020204" pitchFamily="34" charset="0"/>
              </a:rPr>
              <a:t>Объекты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умеренного</a:t>
            </a:r>
            <a:r>
              <a:rPr lang="ru-RU" sz="1500" dirty="0">
                <a:latin typeface="Century Gothic" panose="020B0502020202020204" pitchFamily="34" charset="0"/>
              </a:rPr>
              <a:t> риска –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не более одного раза в 6 лет</a:t>
            </a: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500" dirty="0">
                <a:latin typeface="Century Gothic" panose="020B0502020202020204" pitchFamily="34" charset="0"/>
              </a:rPr>
              <a:t>Программа профилактики утверждается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без проведения</a:t>
            </a:r>
            <a:r>
              <a:rPr lang="en-US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общественного обсуждения! </a:t>
            </a:r>
            <a:r>
              <a:rPr lang="ru-RU" sz="1500" u="sng" dirty="0">
                <a:latin typeface="Century Gothic" panose="020B0502020202020204" pitchFamily="34" charset="0"/>
              </a:rPr>
              <a:t>(</a:t>
            </a:r>
            <a:r>
              <a:rPr lang="ru-RU" sz="1600" dirty="0"/>
              <a:t>постановление Правительства РФ </a:t>
            </a:r>
            <a:br>
              <a:rPr lang="ru-RU" sz="1600" dirty="0"/>
            </a:br>
            <a:r>
              <a:rPr lang="ru-RU" sz="1600" dirty="0"/>
              <a:t>от 25.06.2021 № 990) </a:t>
            </a: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ru-RU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500" dirty="0">
                <a:latin typeface="Century Gothic" panose="020B0502020202020204" pitchFamily="34" charset="0"/>
              </a:rPr>
              <a:t>Законодательно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закреплен запрет на установление </a:t>
            </a:r>
            <a:br>
              <a:rPr lang="ru-RU" sz="1500" dirty="0">
                <a:latin typeface="Century Gothic" panose="020B0502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</a:rPr>
              <a:t>в предостережении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сроков для устранения нарушений</a:t>
            </a: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4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8B76-1466-E800-0733-7B04FFEA2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66492B-866F-3B28-5B12-E22244890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6120"/>
            <a:ext cx="12401550" cy="12079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32292"/>
            <a:ext cx="4391025" cy="541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4" y="632292"/>
            <a:ext cx="3776003" cy="338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4" y="4015739"/>
            <a:ext cx="7031356" cy="203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: скругленные углы 26">
            <a:extLst>
              <a:ext uri="{FF2B5EF4-FFF2-40B4-BE49-F238E27FC236}">
                <a16:creationId xmlns:a16="http://schemas.microsoft.com/office/drawing/2014/main" id="{88E08189-2A01-244A-A2A9-4F5431DB3D04}"/>
              </a:ext>
            </a:extLst>
          </p:cNvPr>
          <p:cNvSpPr/>
          <p:nvPr/>
        </p:nvSpPr>
        <p:spPr>
          <a:xfrm>
            <a:off x="66267" y="141100"/>
            <a:ext cx="12059466" cy="32372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Цифровизация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15" y="632292"/>
            <a:ext cx="14668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09203" y="2093714"/>
            <a:ext cx="2338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скачать мобильное приложение</a:t>
            </a:r>
            <a:endParaRPr lang="ru-RU" sz="1400" dirty="0"/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4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2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9930"/>
            <a:ext cx="12401550" cy="120797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5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32372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Цифровизация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318299" y="1303554"/>
            <a:ext cx="3217380" cy="2585323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Единый реестр контрольных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(надзорных) мероприятий: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безбумажные решения;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публичный портал;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в систему вносятся только допустимые значения (форматно-логические контроли)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algn="just" defTabSz="912261">
              <a:lnSpc>
                <a:spcPts val="1200"/>
              </a:lnSpc>
              <a:defRPr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4140651" y="1316076"/>
            <a:ext cx="3461793" cy="2585323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Единый реестр видов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контроля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юридически значимый реестр объектов контроля;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единый реестр оснований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и поручений;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реестр уведомлений о начале осуществления отдельных видов предпринимательской деятельности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8153399" y="981115"/>
            <a:ext cx="3467099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2261"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Личный кабинет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контролируемого лица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 ЕПГУ:</a:t>
            </a:r>
          </a:p>
          <a:p>
            <a:pPr algn="ctr" defTabSz="912261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подача уведомлений о начале предпринимательской деятельности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получение юридически значимых уведомлений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подача жалоб на решения контрольных органов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запись на профилактические визиты и консультации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продление сроков исполнения предписаний</a:t>
            </a:r>
          </a:p>
          <a:p>
            <a:pPr algn="just" defTabSz="912261"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направление возражений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на предостережения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оценка профилактических визитов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4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095"/>
            <a:ext cx="12401550" cy="120797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6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32372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Цифровизация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 административного производства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325347" y="1017667"/>
            <a:ext cx="3217953" cy="2277547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Административное делопроизводство: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полный цикл ведения дела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Times New Roman"/>
                <a:cs typeface="Times New Roman"/>
              </a:rPr>
              <a:t>"</a:t>
            </a:r>
            <a:r>
              <a:rPr lang="ru-RU" sz="1200" dirty="0">
                <a:latin typeface="Century Gothic" panose="020B0502020202020204" pitchFamily="34" charset="0"/>
              </a:rPr>
              <a:t>цифре</a:t>
            </a:r>
            <a:r>
              <a:rPr lang="ru-RU" sz="1200" dirty="0">
                <a:latin typeface="Times New Roman"/>
                <a:cs typeface="Times New Roman"/>
              </a:rPr>
              <a:t>"</a:t>
            </a:r>
            <a:r>
              <a:rPr lang="ru-RU" sz="1200" dirty="0">
                <a:latin typeface="Century Gothic" panose="020B0502020202020204" pitchFamily="34" charset="0"/>
              </a:rPr>
              <a:t>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сервис уведомлений контролируемого лица на ЕПГУ;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Интеграция с ФССП;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шаблоны с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предзаполненными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полями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3937227" y="1017667"/>
            <a:ext cx="2928393" cy="2339102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Реестр дел </a:t>
            </a:r>
            <a:b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 административных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правонарушениях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история рассмотрения дела;</a:t>
            </a: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история привлечений контролируемого лица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к ответственности;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архивы материалов дела</a:t>
            </a:r>
          </a:p>
          <a:p>
            <a:pPr defTabSz="912261">
              <a:lnSpc>
                <a:spcPts val="1200"/>
              </a:lnSpc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321923-13BE-9FD5-F159-7251690D3C85}"/>
              </a:ext>
            </a:extLst>
          </p:cNvPr>
          <p:cNvSpPr/>
          <p:nvPr/>
        </p:nvSpPr>
        <p:spPr>
          <a:xfrm>
            <a:off x="7536180" y="937180"/>
            <a:ext cx="4381500" cy="45397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Постановление Правительства РФ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от 30 июня 2025 г. № 980: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 1 августа учет и хранение в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реестре документов обязательны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для 15 ФОИВ:</a:t>
            </a:r>
          </a:p>
          <a:p>
            <a:pPr marL="285750" indent="-285750" algn="just" defTabSz="912261"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1. </a:t>
            </a:r>
            <a:r>
              <a:rPr lang="ru-RU" sz="1200" dirty="0" err="1">
                <a:latin typeface="Century Gothic" panose="020B0502020202020204" pitchFamily="34" charset="0"/>
              </a:rPr>
              <a:t>Росалкогольтабакконтроль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2. </a:t>
            </a:r>
            <a:r>
              <a:rPr lang="ru-RU" sz="1200" dirty="0" err="1">
                <a:latin typeface="Century Gothic" panose="020B0502020202020204" pitchFamily="34" charset="0"/>
              </a:rPr>
              <a:t>Росреестр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3. ФМБА России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4. </a:t>
            </a:r>
            <a:r>
              <a:rPr lang="ru-RU" sz="1200" dirty="0" err="1">
                <a:latin typeface="Century Gothic" panose="020B0502020202020204" pitchFamily="34" charset="0"/>
              </a:rPr>
              <a:t>Россельхознадзор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5. </a:t>
            </a:r>
            <a:r>
              <a:rPr lang="ru-RU" sz="1200" dirty="0" err="1">
                <a:latin typeface="Century Gothic" panose="020B0502020202020204" pitchFamily="34" charset="0"/>
              </a:rPr>
              <a:t>Росстандарт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6. </a:t>
            </a:r>
            <a:r>
              <a:rPr lang="ru-RU" sz="1200" dirty="0" err="1">
                <a:latin typeface="Century Gothic" panose="020B0502020202020204" pitchFamily="34" charset="0"/>
              </a:rPr>
              <a:t>Роскомнадзор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7. </a:t>
            </a:r>
            <a:r>
              <a:rPr lang="ru-RU" sz="1200" dirty="0" err="1">
                <a:latin typeface="Century Gothic" panose="020B0502020202020204" pitchFamily="34" charset="0"/>
              </a:rPr>
              <a:t>Росприроднадзор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8. Рослесхоз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9. </a:t>
            </a:r>
            <a:r>
              <a:rPr lang="ru-RU" sz="1200" dirty="0" err="1">
                <a:latin typeface="Century Gothic" panose="020B0502020202020204" pitchFamily="34" charset="0"/>
              </a:rPr>
              <a:t>Роструд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10. ФНС России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11. Росгидромет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12. </a:t>
            </a:r>
            <a:r>
              <a:rPr lang="ru-RU" sz="1200" dirty="0" err="1">
                <a:latin typeface="Century Gothic" panose="020B0502020202020204" pitchFamily="34" charset="0"/>
              </a:rPr>
              <a:t>Роспотребнадзор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13. </a:t>
            </a:r>
            <a:r>
              <a:rPr lang="ru-RU" sz="1200" dirty="0" err="1">
                <a:latin typeface="Century Gothic" panose="020B0502020202020204" pitchFamily="34" charset="0"/>
              </a:rPr>
              <a:t>Ростехнадзор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14. Росздравнадзор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15. </a:t>
            </a:r>
            <a:r>
              <a:rPr lang="ru-RU" sz="1200" dirty="0" err="1">
                <a:latin typeface="Century Gothic" panose="020B0502020202020204" pitchFamily="34" charset="0"/>
              </a:rPr>
              <a:t>Рособрнадзор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ru-RU" sz="105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 1 января 2026 г. для всех ФОИВ,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а также 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РОИВ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и органам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28063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540"/>
            <a:ext cx="12401550" cy="71353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7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6290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КНМ в рамках регионального контроля в сфере алкогольного рынка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07457"/>
              </p:ext>
            </p:extLst>
          </p:nvPr>
        </p:nvGraphicFramePr>
        <p:xfrm>
          <a:off x="182880" y="1051561"/>
          <a:ext cx="11544300" cy="2574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Основания проведения мероприятия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Выявление в ходе выездного обследования признаков нарушения в рамках регионального контроля в области розничной продажи алкогольной продукции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Поступление материалов о произведенном в ходе проверки сообщения о преступлении или проведении оперативно-розыскных</a:t>
                      </a:r>
                      <a:r>
                        <a:rPr lang="ru-RU" sz="10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мероприятий изъятии продукции, орудия совершения правонарушений или предметов, оборот которых был с нарушениями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Требование прокурора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Индикаторы риска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Предписание, выданное по итогам выездного обследования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Причинение (непосредственная угроза) вреда жизни, тяжкого и среднего вреда здоровью граждан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59915"/>
              </p:ext>
            </p:extLst>
          </p:nvPr>
        </p:nvGraphicFramePr>
        <p:xfrm>
          <a:off x="171449" y="3863341"/>
          <a:ext cx="11609070" cy="101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9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3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Вид проверки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январь – сентябрь 2025 г.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Количество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Эффект (%)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Century Gothic" panose="020B0502020202020204" pitchFamily="34" charset="0"/>
                        </a:rPr>
                        <a:t>Облпромторг</a:t>
                      </a:r>
                      <a:r>
                        <a:rPr lang="ru-RU" sz="1000" baseline="0" dirty="0">
                          <a:effectLst/>
                          <a:latin typeface="Century Gothic" panose="020B0502020202020204" pitchFamily="34" charset="0"/>
                        </a:rPr>
                        <a:t> и ТЭК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Контрольная закупка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Инспекционный визит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97631"/>
              </p:ext>
            </p:extLst>
          </p:nvPr>
        </p:nvGraphicFramePr>
        <p:xfrm>
          <a:off x="163829" y="5120641"/>
          <a:ext cx="11601451" cy="101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Вид профилактического мероприятия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январь – сентябрь 2025 г.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Количество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Century Gothic" panose="020B0502020202020204" pitchFamily="34" charset="0"/>
                        </a:rPr>
                        <a:t>Облпромторг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 и ТЭК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Объявление</a:t>
                      </a:r>
                      <a:r>
                        <a:rPr lang="ru-RU" sz="1000" baseline="0" dirty="0">
                          <a:effectLst/>
                          <a:latin typeface="Century Gothic" panose="020B0502020202020204" pitchFamily="34" charset="0"/>
                        </a:rPr>
                        <a:t> предостережения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96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Профилактический визит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74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49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920"/>
            <a:ext cx="12401550" cy="72115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8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6290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Государственный информационно-образовательный и контрольный портал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4" y="1071023"/>
            <a:ext cx="10074592" cy="508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1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540"/>
            <a:ext cx="12401550" cy="71353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9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6290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Поручения Правительства Российской Федерации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400DF-B9CD-712C-41F6-3091160563EA}"/>
              </a:ext>
            </a:extLst>
          </p:cNvPr>
          <p:cNvSpPr txBox="1"/>
          <p:nvPr/>
        </p:nvSpPr>
        <p:spPr>
          <a:xfrm>
            <a:off x="2209800" y="1003056"/>
            <a:ext cx="7482839" cy="3139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Приоритетные направления работы в сфере КНД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400DF-B9CD-712C-41F6-3091160563EA}"/>
              </a:ext>
            </a:extLst>
          </p:cNvPr>
          <p:cNvSpPr txBox="1"/>
          <p:nvPr/>
        </p:nvSpPr>
        <p:spPr>
          <a:xfrm>
            <a:off x="265452" y="1564233"/>
            <a:ext cx="2918460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400DF-B9CD-712C-41F6-3091160563EA}"/>
              </a:ext>
            </a:extLst>
          </p:cNvPr>
          <p:cNvSpPr txBox="1"/>
          <p:nvPr/>
        </p:nvSpPr>
        <p:spPr>
          <a:xfrm>
            <a:off x="2749575" y="1559144"/>
            <a:ext cx="2352131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400DF-B9CD-712C-41F6-3091160563EA}"/>
              </a:ext>
            </a:extLst>
          </p:cNvPr>
          <p:cNvSpPr txBox="1"/>
          <p:nvPr/>
        </p:nvSpPr>
        <p:spPr>
          <a:xfrm>
            <a:off x="4808220" y="1568897"/>
            <a:ext cx="2918460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sz="2800" b="1" cap="none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1933966"/>
              </p:ext>
            </p:extLst>
          </p:nvPr>
        </p:nvGraphicFramePr>
        <p:xfrm>
          <a:off x="7512912" y="3079885"/>
          <a:ext cx="3718968" cy="208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DD400DF-B9CD-712C-41F6-3091160563EA}"/>
              </a:ext>
            </a:extLst>
          </p:cNvPr>
          <p:cNvSpPr txBox="1"/>
          <p:nvPr/>
        </p:nvSpPr>
        <p:spPr>
          <a:xfrm>
            <a:off x="7512912" y="1564233"/>
            <a:ext cx="2918460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D400DF-B9CD-712C-41F6-3091160563EA}"/>
              </a:ext>
            </a:extLst>
          </p:cNvPr>
          <p:cNvSpPr txBox="1"/>
          <p:nvPr/>
        </p:nvSpPr>
        <p:spPr>
          <a:xfrm>
            <a:off x="265452" y="4086556"/>
            <a:ext cx="2352131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D400DF-B9CD-712C-41F6-3091160563EA}"/>
              </a:ext>
            </a:extLst>
          </p:cNvPr>
          <p:cNvSpPr txBox="1"/>
          <p:nvPr/>
        </p:nvSpPr>
        <p:spPr>
          <a:xfrm>
            <a:off x="3402330" y="4109416"/>
            <a:ext cx="2081148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8220" y="2207298"/>
            <a:ext cx="2583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DBEFF9">
                    <a:lumMod val="25000"/>
                  </a:srgbClr>
                </a:solidFill>
                <a:latin typeface="Century Gothic" panose="020B0502020202020204" pitchFamily="34" charset="0"/>
              </a:rPr>
              <a:t>сформировать ТОП–10 причин  </a:t>
            </a:r>
            <a:r>
              <a:rPr lang="ru-RU" sz="1400" b="1" u="sng" dirty="0">
                <a:solidFill>
                  <a:srgbClr val="DBEFF9">
                    <a:lumMod val="25000"/>
                  </a:srgbClr>
                </a:solidFill>
                <a:latin typeface="Century Gothic" panose="020B0502020202020204" pitchFamily="34" charset="0"/>
              </a:rPr>
              <a:t>досудебного обжалования </a:t>
            </a:r>
            <a:br>
              <a:rPr lang="ru-RU" sz="1400" b="1" u="sng" dirty="0">
                <a:solidFill>
                  <a:srgbClr val="DBEFF9">
                    <a:lumMod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DBEFF9">
                    <a:lumMod val="25000"/>
                  </a:srgbClr>
                </a:solidFill>
                <a:latin typeface="Century Gothic" panose="020B0502020202020204" pitchFamily="34" charset="0"/>
              </a:rPr>
              <a:t>и предложения по их устранению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2912" y="2268853"/>
            <a:ext cx="3718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внедрить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беспилотные средства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5 видах контроля (пилот)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7583" y="2181936"/>
            <a:ext cx="1897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реализовать возможность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досудебного обжалования </a:t>
            </a:r>
            <a:b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 100 % мероприятий КНД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455" y="2158006"/>
            <a:ext cx="2053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отменить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индикаторы риска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с эффективностью ≤ 75%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(сработавшие ≥ 10 раз в 2024 г.)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5455" y="4694411"/>
            <a:ext cx="2352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 раза снизить количество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технических ошибок </a:t>
            </a:r>
            <a:b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инспекторов при обращении в органы прокуратуры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02330" y="4711124"/>
            <a:ext cx="2472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применять приложение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alibri"/>
                <a:cs typeface="Times New Roman"/>
              </a:rPr>
              <a:t>"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ИНСПЕКТОР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"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для проведения ≥ 10% мероприятий КНД</a:t>
            </a:r>
          </a:p>
        </p:txBody>
      </p:sp>
    </p:spTree>
    <p:extLst>
      <p:ext uri="{BB962C8B-B14F-4D97-AF65-F5344CB8AC3E}">
        <p14:creationId xmlns:p14="http://schemas.microsoft.com/office/powerpoint/2010/main" val="3345665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Bahnschrift SemiBold Condensed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11024</TotalTime>
  <Words>881</Words>
  <Application>Microsoft Office PowerPoint</Application>
  <PresentationFormat>Широкоэкранный</PresentationFormat>
  <Paragraphs>217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Bahnschrift</vt:lpstr>
      <vt:lpstr>Bahnschrift SemiBold Condensed</vt:lpstr>
      <vt:lpstr>Bahnschrift SemiBold SemiConden</vt:lpstr>
      <vt:lpstr>Calibri</vt:lpstr>
      <vt:lpstr>Century Gothic</vt:lpstr>
      <vt:lpstr>Courier New</vt:lpstr>
      <vt:lpstr>Franklin Gothic Book</vt:lpstr>
      <vt:lpstr>Times New Roman</vt:lpstr>
      <vt:lpstr>Wingdings</vt:lpstr>
      <vt:lpstr>Тема Office</vt:lpstr>
      <vt:lpstr>О приоритетных направлениях в контрольной (надзорной)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Широкова Наталья Владимировна</dc:creator>
  <cp:lastModifiedBy>K10_5</cp:lastModifiedBy>
  <cp:revision>881</cp:revision>
  <cp:lastPrinted>2025-10-23T13:29:21Z</cp:lastPrinted>
  <dcterms:created xsi:type="dcterms:W3CDTF">2024-06-26T12:26:59Z</dcterms:created>
  <dcterms:modified xsi:type="dcterms:W3CDTF">2025-11-10T12:45:58Z</dcterms:modified>
</cp:coreProperties>
</file>